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1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E3F29-23E8-05D7-E1F7-D7E65AC3D657}" v="348" dt="2020-06-26T20:38:05.094"/>
    <p1510:client id="{342E2502-38A0-29A0-1CD5-A563A477801A}" v="325" dt="2020-06-28T19:39:39.777"/>
    <p1510:client id="{43C41816-5F72-D329-053C-D0ABAA471046}" v="285" dt="2020-06-26T20:16:10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FCB576-4006-4B50-995D-44E2B1CBDB6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2F203-41A1-42C9-AE05-D7643C702D79}">
      <dgm:prSet phldrT="[Text]" phldr="0"/>
      <dgm:spPr/>
      <dgm:t>
        <a:bodyPr/>
        <a:lstStyle/>
        <a:p>
          <a:r>
            <a:rPr lang="en-US" dirty="0" err="1">
              <a:latin typeface="Elephant"/>
            </a:rPr>
            <a:t>Učenik</a:t>
          </a:r>
          <a:endParaRPr lang="en-US" b="0" i="0" u="none" strike="noStrike" cap="none" baseline="0" noProof="0" dirty="0" err="1">
            <a:solidFill>
              <a:srgbClr val="010000"/>
            </a:solidFill>
            <a:latin typeface="Elephant"/>
          </a:endParaRPr>
        </a:p>
      </dgm:t>
    </dgm:pt>
    <dgm:pt modelId="{A3F5D354-377C-4BB8-AEC4-71CB8B3E73BC}" type="parTrans" cxnId="{2EBCEC68-FA97-4649-B9CA-4BCE35D39DBD}">
      <dgm:prSet/>
      <dgm:spPr/>
      <dgm:t>
        <a:bodyPr/>
        <a:lstStyle/>
        <a:p>
          <a:endParaRPr lang="en-US"/>
        </a:p>
      </dgm:t>
    </dgm:pt>
    <dgm:pt modelId="{EB04C6F2-E596-4A80-9251-DFBDD08968D2}" type="sibTrans" cxnId="{2EBCEC68-FA97-4649-B9CA-4BCE35D39DBD}">
      <dgm:prSet/>
      <dgm:spPr/>
      <dgm:t>
        <a:bodyPr/>
        <a:lstStyle/>
        <a:p>
          <a:endParaRPr lang="en-US"/>
        </a:p>
      </dgm:t>
    </dgm:pt>
    <dgm:pt modelId="{980C6AD4-0B8D-42A2-BC7A-6792989DF23B}">
      <dgm:prSet phldrT="[Text]" phldr="0"/>
      <dgm:spPr/>
      <dgm:t>
        <a:bodyPr/>
        <a:lstStyle/>
        <a:p>
          <a:r>
            <a:rPr lang="en-US" dirty="0" err="1">
              <a:latin typeface="Elephant"/>
            </a:rPr>
            <a:t>Učitelj</a:t>
          </a:r>
          <a:endParaRPr lang="en-US" dirty="0" err="1"/>
        </a:p>
      </dgm:t>
    </dgm:pt>
    <dgm:pt modelId="{7D75AC73-4B30-4E49-8A5F-D4E377F27D0E}" type="parTrans" cxnId="{B77C9228-829B-474E-A3A8-E0AA50743D78}">
      <dgm:prSet/>
      <dgm:spPr/>
      <dgm:t>
        <a:bodyPr/>
        <a:lstStyle/>
        <a:p>
          <a:endParaRPr lang="en-US"/>
        </a:p>
      </dgm:t>
    </dgm:pt>
    <dgm:pt modelId="{EE5AD1E0-CD61-484B-A248-A1BDFEB02B2E}" type="sibTrans" cxnId="{B77C9228-829B-474E-A3A8-E0AA50743D78}">
      <dgm:prSet/>
      <dgm:spPr/>
      <dgm:t>
        <a:bodyPr/>
        <a:lstStyle/>
        <a:p>
          <a:endParaRPr lang="en-US"/>
        </a:p>
      </dgm:t>
    </dgm:pt>
    <dgm:pt modelId="{0F8529D7-7050-41A5-80F6-6D742FB657EC}">
      <dgm:prSet phldrT="[Text]" phldr="0"/>
      <dgm:spPr/>
      <dgm:t>
        <a:bodyPr/>
        <a:lstStyle/>
        <a:p>
          <a:pPr rtl="0"/>
          <a:r>
            <a:rPr lang="en-US" dirty="0" err="1">
              <a:latin typeface="Elephant"/>
            </a:rPr>
            <a:t>Nastavni</a:t>
          </a:r>
          <a:r>
            <a:rPr lang="en-US" dirty="0">
              <a:latin typeface="Elephant"/>
            </a:rPr>
            <a:t> </a:t>
          </a:r>
          <a:r>
            <a:rPr lang="en-US" dirty="0" err="1">
              <a:latin typeface="Elephant"/>
            </a:rPr>
            <a:t>sadržaj</a:t>
          </a:r>
          <a:endParaRPr lang="en-US" dirty="0" err="1"/>
        </a:p>
      </dgm:t>
    </dgm:pt>
    <dgm:pt modelId="{B9838DA3-8009-4C4A-A3FD-11D8BBCCDF8D}" type="parTrans" cxnId="{4D67B2B7-DD15-4F08-A6EA-69C59D6C44F1}">
      <dgm:prSet/>
      <dgm:spPr/>
      <dgm:t>
        <a:bodyPr/>
        <a:lstStyle/>
        <a:p>
          <a:endParaRPr lang="en-US"/>
        </a:p>
      </dgm:t>
    </dgm:pt>
    <dgm:pt modelId="{66D48477-A8E7-43CD-AC78-D6D3F98B42E3}" type="sibTrans" cxnId="{4D67B2B7-DD15-4F08-A6EA-69C59D6C44F1}">
      <dgm:prSet/>
      <dgm:spPr/>
      <dgm:t>
        <a:bodyPr/>
        <a:lstStyle/>
        <a:p>
          <a:endParaRPr lang="en-US"/>
        </a:p>
      </dgm:t>
    </dgm:pt>
    <dgm:pt modelId="{6293432B-5C93-4605-9360-AD06916220A1}">
      <dgm:prSet phldr="0"/>
      <dgm:spPr/>
      <dgm:t>
        <a:bodyPr/>
        <a:lstStyle/>
        <a:p>
          <a:pPr rtl="0"/>
          <a:r>
            <a:rPr lang="en-US" dirty="0" err="1">
              <a:latin typeface="Elephant"/>
            </a:rPr>
            <a:t>Nastavne</a:t>
          </a:r>
          <a:r>
            <a:rPr lang="en-US" dirty="0">
              <a:latin typeface="Elephant"/>
            </a:rPr>
            <a:t> </a:t>
          </a:r>
          <a:r>
            <a:rPr lang="en-US" dirty="0" err="1">
              <a:latin typeface="Elephant"/>
            </a:rPr>
            <a:t>metode</a:t>
          </a:r>
          <a:r>
            <a:rPr lang="en-US" dirty="0">
              <a:latin typeface="Elephant"/>
            </a:rPr>
            <a:t> </a:t>
          </a:r>
          <a:r>
            <a:rPr lang="en-US" dirty="0" err="1">
              <a:latin typeface="Elephant"/>
            </a:rPr>
            <a:t>i</a:t>
          </a:r>
          <a:r>
            <a:rPr lang="en-US" dirty="0">
              <a:latin typeface="Elephant"/>
            </a:rPr>
            <a:t> sredstva</a:t>
          </a:r>
        </a:p>
      </dgm:t>
    </dgm:pt>
    <dgm:pt modelId="{E56EC784-9AF5-41F7-A891-7F377E275B11}" type="parTrans" cxnId="{7FBDFF11-453E-43CD-B142-75E15C733563}">
      <dgm:prSet/>
      <dgm:spPr/>
    </dgm:pt>
    <dgm:pt modelId="{971C7CC5-4C69-49D4-8BB5-0BC0EFBA6F9F}" type="sibTrans" cxnId="{7FBDFF11-453E-43CD-B142-75E15C733563}">
      <dgm:prSet/>
      <dgm:spPr/>
      <dgm:t>
        <a:bodyPr/>
        <a:lstStyle/>
        <a:p>
          <a:endParaRPr lang="en-US"/>
        </a:p>
      </dgm:t>
    </dgm:pt>
    <dgm:pt modelId="{43FCAFD9-7414-4AA4-8D74-331B8ABB549A}" type="pres">
      <dgm:prSet presAssocID="{7AFCB576-4006-4B50-995D-44E2B1CBDB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9184C8-95CF-425B-AC00-B03C307083F1}" type="pres">
      <dgm:prSet presAssocID="{3992F203-41A1-42C9-AE05-D7643C702D7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8DAC4-AC1F-4898-8231-6A992CB417ED}" type="pres">
      <dgm:prSet presAssocID="{EB04C6F2-E596-4A80-9251-DFBDD08968D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130985F-A85F-4E92-9CB1-F76C0B1F0449}" type="pres">
      <dgm:prSet presAssocID="{EB04C6F2-E596-4A80-9251-DFBDD08968D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768D013-4339-40B7-AAD9-FC8E8961C64D}" type="pres">
      <dgm:prSet presAssocID="{980C6AD4-0B8D-42A2-BC7A-6792989DF23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BD2AB-33F9-4634-ABF7-79EED8B0914E}" type="pres">
      <dgm:prSet presAssocID="{EE5AD1E0-CD61-484B-A248-A1BDFEB02B2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B071E42-8705-4C61-A978-25C78763B8DB}" type="pres">
      <dgm:prSet presAssocID="{EE5AD1E0-CD61-484B-A248-A1BDFEB02B2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5434177-CF05-43D1-AFF7-786650D3C2DB}" type="pres">
      <dgm:prSet presAssocID="{0F8529D7-7050-41A5-80F6-6D742FB657E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A2326-DB97-4CB1-89A6-8EF5A1CDF270}" type="pres">
      <dgm:prSet presAssocID="{66D48477-A8E7-43CD-AC78-D6D3F98B42E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22329ED-F7D7-4B4B-BA54-7A5A3A6E9406}" type="pres">
      <dgm:prSet presAssocID="{66D48477-A8E7-43CD-AC78-D6D3F98B42E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B8294E4-6A2C-4335-BDA3-E7B764A9F8AB}" type="pres">
      <dgm:prSet presAssocID="{6293432B-5C93-4605-9360-AD06916220A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DCC6E-7AE3-4781-9359-964671D83821}" type="pres">
      <dgm:prSet presAssocID="{971C7CC5-4C69-49D4-8BB5-0BC0EFBA6F9F}" presName="sibTrans" presStyleLbl="sibTrans2D1" presStyleIdx="3" presStyleCnt="4"/>
      <dgm:spPr/>
      <dgm:t>
        <a:bodyPr/>
        <a:lstStyle/>
        <a:p>
          <a:endParaRPr lang="en-US"/>
        </a:p>
      </dgm:t>
    </dgm:pt>
    <dgm:pt modelId="{D7A23AA7-25DC-416B-9473-85A60217F08F}" type="pres">
      <dgm:prSet presAssocID="{971C7CC5-4C69-49D4-8BB5-0BC0EFBA6F9F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BE3082F-0991-4AF9-9D12-6BA38892F99A}" type="presOf" srcId="{EB04C6F2-E596-4A80-9251-DFBDD08968D2}" destId="{7318DAC4-AC1F-4898-8231-6A992CB417ED}" srcOrd="0" destOrd="0" presId="urn:microsoft.com/office/officeart/2005/8/layout/cycle7"/>
    <dgm:cxn modelId="{065048B4-67CA-48F0-A2D2-B269B67ECA32}" type="presOf" srcId="{971C7CC5-4C69-49D4-8BB5-0BC0EFBA6F9F}" destId="{D7A23AA7-25DC-416B-9473-85A60217F08F}" srcOrd="1" destOrd="0" presId="urn:microsoft.com/office/officeart/2005/8/layout/cycle7"/>
    <dgm:cxn modelId="{A7EDDE17-05A6-46E1-8073-1E474B9C4C4D}" type="presOf" srcId="{66D48477-A8E7-43CD-AC78-D6D3F98B42E3}" destId="{322329ED-F7D7-4B4B-BA54-7A5A3A6E9406}" srcOrd="1" destOrd="0" presId="urn:microsoft.com/office/officeart/2005/8/layout/cycle7"/>
    <dgm:cxn modelId="{9B955DC3-C928-4DE0-ABA1-96C4C529BFF6}" type="presOf" srcId="{EE5AD1E0-CD61-484B-A248-A1BDFEB02B2E}" destId="{F8CBD2AB-33F9-4634-ABF7-79EED8B0914E}" srcOrd="0" destOrd="0" presId="urn:microsoft.com/office/officeart/2005/8/layout/cycle7"/>
    <dgm:cxn modelId="{4D67B2B7-DD15-4F08-A6EA-69C59D6C44F1}" srcId="{7AFCB576-4006-4B50-995D-44E2B1CBDB60}" destId="{0F8529D7-7050-41A5-80F6-6D742FB657EC}" srcOrd="2" destOrd="0" parTransId="{B9838DA3-8009-4C4A-A3FD-11D8BBCCDF8D}" sibTransId="{66D48477-A8E7-43CD-AC78-D6D3F98B42E3}"/>
    <dgm:cxn modelId="{11995966-38B7-450F-B0FB-916C1322ACBD}" type="presOf" srcId="{EB04C6F2-E596-4A80-9251-DFBDD08968D2}" destId="{B130985F-A85F-4E92-9CB1-F76C0B1F0449}" srcOrd="1" destOrd="0" presId="urn:microsoft.com/office/officeart/2005/8/layout/cycle7"/>
    <dgm:cxn modelId="{FEF952B6-5CC4-43AF-B5A9-18D25A5758F5}" type="presOf" srcId="{980C6AD4-0B8D-42A2-BC7A-6792989DF23B}" destId="{8768D013-4339-40B7-AAD9-FC8E8961C64D}" srcOrd="0" destOrd="0" presId="urn:microsoft.com/office/officeart/2005/8/layout/cycle7"/>
    <dgm:cxn modelId="{2EBCEC68-FA97-4649-B9CA-4BCE35D39DBD}" srcId="{7AFCB576-4006-4B50-995D-44E2B1CBDB60}" destId="{3992F203-41A1-42C9-AE05-D7643C702D79}" srcOrd="0" destOrd="0" parTransId="{A3F5D354-377C-4BB8-AEC4-71CB8B3E73BC}" sibTransId="{EB04C6F2-E596-4A80-9251-DFBDD08968D2}"/>
    <dgm:cxn modelId="{C033F827-5766-41CD-86BE-D83BE9A70191}" type="presOf" srcId="{66D48477-A8E7-43CD-AC78-D6D3F98B42E3}" destId="{169A2326-DB97-4CB1-89A6-8EF5A1CDF270}" srcOrd="0" destOrd="0" presId="urn:microsoft.com/office/officeart/2005/8/layout/cycle7"/>
    <dgm:cxn modelId="{7FBDFF11-453E-43CD-B142-75E15C733563}" srcId="{7AFCB576-4006-4B50-995D-44E2B1CBDB60}" destId="{6293432B-5C93-4605-9360-AD06916220A1}" srcOrd="3" destOrd="0" parTransId="{E56EC784-9AF5-41F7-A891-7F377E275B11}" sibTransId="{971C7CC5-4C69-49D4-8BB5-0BC0EFBA6F9F}"/>
    <dgm:cxn modelId="{B77C9228-829B-474E-A3A8-E0AA50743D78}" srcId="{7AFCB576-4006-4B50-995D-44E2B1CBDB60}" destId="{980C6AD4-0B8D-42A2-BC7A-6792989DF23B}" srcOrd="1" destOrd="0" parTransId="{7D75AC73-4B30-4E49-8A5F-D4E377F27D0E}" sibTransId="{EE5AD1E0-CD61-484B-A248-A1BDFEB02B2E}"/>
    <dgm:cxn modelId="{FA991653-EC78-40F9-9630-B45E152191FD}" type="presOf" srcId="{971C7CC5-4C69-49D4-8BB5-0BC0EFBA6F9F}" destId="{76ADCC6E-7AE3-4781-9359-964671D83821}" srcOrd="0" destOrd="0" presId="urn:microsoft.com/office/officeart/2005/8/layout/cycle7"/>
    <dgm:cxn modelId="{CA076CC8-B8CD-41D5-820F-2B443D2049CC}" type="presOf" srcId="{0F8529D7-7050-41A5-80F6-6D742FB657EC}" destId="{15434177-CF05-43D1-AFF7-786650D3C2DB}" srcOrd="0" destOrd="0" presId="urn:microsoft.com/office/officeart/2005/8/layout/cycle7"/>
    <dgm:cxn modelId="{C6E16C49-FA1D-4EC1-8615-6C64B610A8CA}" type="presOf" srcId="{6293432B-5C93-4605-9360-AD06916220A1}" destId="{3B8294E4-6A2C-4335-BDA3-E7B764A9F8AB}" srcOrd="0" destOrd="0" presId="urn:microsoft.com/office/officeart/2005/8/layout/cycle7"/>
    <dgm:cxn modelId="{464E841D-0AE6-4105-8AD5-E9FA44606E94}" type="presOf" srcId="{7AFCB576-4006-4B50-995D-44E2B1CBDB60}" destId="{43FCAFD9-7414-4AA4-8D74-331B8ABB549A}" srcOrd="0" destOrd="0" presId="urn:microsoft.com/office/officeart/2005/8/layout/cycle7"/>
    <dgm:cxn modelId="{190ACE06-8B9A-40DE-B244-2EB86355E9E6}" type="presOf" srcId="{3992F203-41A1-42C9-AE05-D7643C702D79}" destId="{F09184C8-95CF-425B-AC00-B03C307083F1}" srcOrd="0" destOrd="0" presId="urn:microsoft.com/office/officeart/2005/8/layout/cycle7"/>
    <dgm:cxn modelId="{78A21E1A-98B2-4DE2-8149-27F0AC0319B9}" type="presOf" srcId="{EE5AD1E0-CD61-484B-A248-A1BDFEB02B2E}" destId="{AB071E42-8705-4C61-A978-25C78763B8DB}" srcOrd="1" destOrd="0" presId="urn:microsoft.com/office/officeart/2005/8/layout/cycle7"/>
    <dgm:cxn modelId="{9EA68BD7-0C33-40E2-BABD-64EADE5DF0E1}" type="presParOf" srcId="{43FCAFD9-7414-4AA4-8D74-331B8ABB549A}" destId="{F09184C8-95CF-425B-AC00-B03C307083F1}" srcOrd="0" destOrd="0" presId="urn:microsoft.com/office/officeart/2005/8/layout/cycle7"/>
    <dgm:cxn modelId="{7140EB7B-CF7B-433E-830F-6175E9D7C384}" type="presParOf" srcId="{43FCAFD9-7414-4AA4-8D74-331B8ABB549A}" destId="{7318DAC4-AC1F-4898-8231-6A992CB417ED}" srcOrd="1" destOrd="0" presId="urn:microsoft.com/office/officeart/2005/8/layout/cycle7"/>
    <dgm:cxn modelId="{D35BB73E-B23C-4133-B6E5-DA0A0374F1D1}" type="presParOf" srcId="{7318DAC4-AC1F-4898-8231-6A992CB417ED}" destId="{B130985F-A85F-4E92-9CB1-F76C0B1F0449}" srcOrd="0" destOrd="0" presId="urn:microsoft.com/office/officeart/2005/8/layout/cycle7"/>
    <dgm:cxn modelId="{C097B7FC-404D-48F1-9B59-57CC83E60CE9}" type="presParOf" srcId="{43FCAFD9-7414-4AA4-8D74-331B8ABB549A}" destId="{8768D013-4339-40B7-AAD9-FC8E8961C64D}" srcOrd="2" destOrd="0" presId="urn:microsoft.com/office/officeart/2005/8/layout/cycle7"/>
    <dgm:cxn modelId="{34B49595-DB7F-4028-8DCA-95362C4CB494}" type="presParOf" srcId="{43FCAFD9-7414-4AA4-8D74-331B8ABB549A}" destId="{F8CBD2AB-33F9-4634-ABF7-79EED8B0914E}" srcOrd="3" destOrd="0" presId="urn:microsoft.com/office/officeart/2005/8/layout/cycle7"/>
    <dgm:cxn modelId="{BB2DDD1B-FA63-4718-8F05-9BF537677E4E}" type="presParOf" srcId="{F8CBD2AB-33F9-4634-ABF7-79EED8B0914E}" destId="{AB071E42-8705-4C61-A978-25C78763B8DB}" srcOrd="0" destOrd="0" presId="urn:microsoft.com/office/officeart/2005/8/layout/cycle7"/>
    <dgm:cxn modelId="{BD38AE0C-FF7C-4032-98F0-F6947B97CBFF}" type="presParOf" srcId="{43FCAFD9-7414-4AA4-8D74-331B8ABB549A}" destId="{15434177-CF05-43D1-AFF7-786650D3C2DB}" srcOrd="4" destOrd="0" presId="urn:microsoft.com/office/officeart/2005/8/layout/cycle7"/>
    <dgm:cxn modelId="{E0BD9BFF-1782-49F0-A70B-A90EE06615A2}" type="presParOf" srcId="{43FCAFD9-7414-4AA4-8D74-331B8ABB549A}" destId="{169A2326-DB97-4CB1-89A6-8EF5A1CDF270}" srcOrd="5" destOrd="0" presId="urn:microsoft.com/office/officeart/2005/8/layout/cycle7"/>
    <dgm:cxn modelId="{15848B8B-DA07-4B26-862C-F4ABA3ABA182}" type="presParOf" srcId="{169A2326-DB97-4CB1-89A6-8EF5A1CDF270}" destId="{322329ED-F7D7-4B4B-BA54-7A5A3A6E9406}" srcOrd="0" destOrd="0" presId="urn:microsoft.com/office/officeart/2005/8/layout/cycle7"/>
    <dgm:cxn modelId="{DA66D430-69B2-4FC8-8E61-0878CDC31851}" type="presParOf" srcId="{43FCAFD9-7414-4AA4-8D74-331B8ABB549A}" destId="{3B8294E4-6A2C-4335-BDA3-E7B764A9F8AB}" srcOrd="6" destOrd="0" presId="urn:microsoft.com/office/officeart/2005/8/layout/cycle7"/>
    <dgm:cxn modelId="{3D9A8518-596D-449B-A7A2-05C8CA2A6BA6}" type="presParOf" srcId="{43FCAFD9-7414-4AA4-8D74-331B8ABB549A}" destId="{76ADCC6E-7AE3-4781-9359-964671D83821}" srcOrd="7" destOrd="0" presId="urn:microsoft.com/office/officeart/2005/8/layout/cycle7"/>
    <dgm:cxn modelId="{AD48EE00-FE06-4210-BD36-49F1A49C5417}" type="presParOf" srcId="{76ADCC6E-7AE3-4781-9359-964671D83821}" destId="{D7A23AA7-25DC-416B-9473-85A60217F08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=""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9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=""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8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4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4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=""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1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=""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5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=""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=""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6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=""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7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9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=""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0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=""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8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7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8F187B58-3857-4454-9C70-EFB475976F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7D01161-1A2A-4AC1-B0BC-AC56A5FB50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14" r="-2" b="658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4C5418A4-3935-49EA-B51C-5DDCBFAA39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8986" y="3547277"/>
            <a:ext cx="4452181" cy="1341624"/>
          </a:xfrm>
        </p:spPr>
        <p:txBody>
          <a:bodyPr anchor="b">
            <a:normAutofit/>
          </a:bodyPr>
          <a:lstStyle/>
          <a:p>
            <a:r>
              <a:rPr lang="en-US" sz="4000" dirty="0"/>
              <a:t>Rad s </a:t>
            </a:r>
            <a:r>
              <a:rPr lang="en-US" sz="4000" dirty="0" err="1"/>
              <a:t>učenicima</a:t>
            </a:r>
            <a:r>
              <a:rPr lang="en-US" sz="4000" dirty="0"/>
              <a:t> s </a:t>
            </a:r>
            <a:r>
              <a:rPr lang="en-US" sz="4000" dirty="0" err="1"/>
              <a:t>teškoćama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5110" y="4945656"/>
            <a:ext cx="3957144" cy="64678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 dirty="0" err="1"/>
              <a:t>Dijana</a:t>
            </a:r>
            <a:r>
              <a:rPr lang="en-US" sz="2000" dirty="0"/>
              <a:t> </a:t>
            </a:r>
            <a:r>
              <a:rPr lang="en-US" sz="2000" dirty="0" err="1"/>
              <a:t>držaić</a:t>
            </a:r>
            <a:r>
              <a:rPr lang="en-US" sz="2000" dirty="0"/>
              <a:t>, </a:t>
            </a:r>
            <a:r>
              <a:rPr lang="en-US" sz="2000" dirty="0" err="1"/>
              <a:t>pedagoginja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>
            <a:extLst>
              <a:ext uri="{FF2B5EF4-FFF2-40B4-BE49-F238E27FC236}">
                <a16:creationId xmlns="" xmlns:a16="http://schemas.microsoft.com/office/drawing/2014/main" id="{DEF63CE9-1546-40D6-80F3-08DCB1E273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243368"/>
              </p:ext>
            </p:extLst>
          </p:nvPr>
        </p:nvGraphicFramePr>
        <p:xfrm>
          <a:off x="-168215" y="1004948"/>
          <a:ext cx="12514052" cy="5167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146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="" xmlns:a16="http://schemas.microsoft.com/office/drawing/2014/main" id="{17718681-A12E-49D6-9925-DD7C68176D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="" xmlns:a16="http://schemas.microsoft.com/office/drawing/2014/main" id="{FBD77573-9EF2-4C35-8285-A1CF6FBB0E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8EA980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01DAD-2D68-4814-B224-D5DF7CA72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Nastava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5DBCD-EE4E-48DC-935C-C832E6B02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" sz="2000">
                <a:ea typeface="+mn-lt"/>
                <a:cs typeface="+mn-lt"/>
              </a:rPr>
              <a:t>Nastava uključuje procese učenja (prisvajanja) i poučavanja (posredovanja), a njezin glavni cilj je razvoj kognitivnog, afektivnog i psihomotornog područja. </a:t>
            </a:r>
            <a:endParaRPr lang="en-US" sz="2000">
              <a:ea typeface="+mn-lt"/>
              <a:cs typeface="+mn-lt"/>
            </a:endParaRPr>
          </a:p>
          <a:p>
            <a:r>
              <a:rPr lang="hr" sz="2000">
                <a:ea typeface="+mn-lt"/>
                <a:cs typeface="+mn-lt"/>
              </a:rPr>
              <a:t>Kognitivno područje obuhvaća znanje, shvaćanje, primjenu, analizu, sintezu i vrednovanje, afektivno područje primanje, reagiranje, zauzimanje stava, sistematizaciju i karakterizaciju, a psihomotorno područje imitaciju, manipulaciju, precizaciju, analizu, sintezu i naturalizaciju (Peko &amp; Pintarić, 1999). 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3275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4B04273-AE2A-4676-98D5-85D0D238C9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98A68847-134F-4AF1-B1C6-332344C9C9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rgbClr val="8EA98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ED7423-DB51-4D27-AE5B-AC26FD0C0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625"/>
            <a:ext cx="10515600" cy="4163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" sz="1700">
                <a:ea typeface="+mn-lt"/>
                <a:cs typeface="+mn-lt"/>
              </a:rPr>
              <a:t>Prema Hilbertu Meyeru (2005), deset je obilježja kvalitetne nastave: </a:t>
            </a:r>
            <a:endParaRPr lang="en-US" sz="170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" sz="1700">
                <a:ea typeface="+mn-lt"/>
                <a:cs typeface="+mn-lt"/>
              </a:rPr>
              <a:t>jasno strukturiranje nastave, </a:t>
            </a:r>
            <a:endParaRPr lang="en-US" sz="170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" sz="1700">
                <a:ea typeface="+mn-lt"/>
                <a:cs typeface="+mn-lt"/>
              </a:rPr>
              <a:t>visok udio stvarnog `vremena učenja`, </a:t>
            </a:r>
            <a:endParaRPr lang="en-US" sz="170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" sz="1700">
                <a:ea typeface="+mn-lt"/>
                <a:cs typeface="+mn-lt"/>
              </a:rPr>
              <a:t>poticajno ozračje za učenje, </a:t>
            </a:r>
            <a:endParaRPr lang="en-US" sz="170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" sz="1700">
                <a:ea typeface="+mn-lt"/>
                <a:cs typeface="+mn-lt"/>
              </a:rPr>
              <a:t>jasnoća sadržaja, </a:t>
            </a:r>
            <a:endParaRPr lang="en-US" sz="170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" sz="1700">
                <a:ea typeface="+mn-lt"/>
                <a:cs typeface="+mn-lt"/>
              </a:rPr>
              <a:t>uspostavljanje smisla komunikacijom, </a:t>
            </a:r>
            <a:endParaRPr lang="en-US" sz="170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" sz="1700">
                <a:ea typeface="+mn-lt"/>
                <a:cs typeface="+mn-lt"/>
              </a:rPr>
              <a:t>raznolikost metoda, </a:t>
            </a:r>
            <a:endParaRPr lang="en-US" sz="170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" sz="1700">
                <a:ea typeface="+mn-lt"/>
                <a:cs typeface="+mn-lt"/>
              </a:rPr>
              <a:t>individualno poticanje, </a:t>
            </a:r>
            <a:endParaRPr lang="en-US" sz="170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" sz="1700">
                <a:ea typeface="+mn-lt"/>
                <a:cs typeface="+mn-lt"/>
              </a:rPr>
              <a:t>inteligentno vježbanje, </a:t>
            </a:r>
            <a:endParaRPr lang="en-US" sz="170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" sz="1700">
                <a:ea typeface="+mn-lt"/>
                <a:cs typeface="+mn-lt"/>
              </a:rPr>
              <a:t>transparentnost očekivanih postignuća i </a:t>
            </a:r>
            <a:endParaRPr lang="en-US" sz="170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" sz="1700">
                <a:ea typeface="+mn-lt"/>
                <a:cs typeface="+mn-lt"/>
              </a:rPr>
              <a:t>pripremljena okolina.</a:t>
            </a:r>
            <a:r>
              <a:rPr lang="en-US" sz="1700">
                <a:ea typeface="+mn-lt"/>
                <a:cs typeface="+mn-lt"/>
              </a:rPr>
              <a:t> </a:t>
            </a: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192191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17718681-A12E-49D6-9925-DD7C68176D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FBD77573-9EF2-4C35-8285-A1CF6FBB0E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8EA980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13CFC3-83DE-4992-BEDF-F3A3BEBAA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Nastavnik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0E583E-66DC-4D37-9382-FFE933899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" sz="1300">
                <a:ea typeface="+mn-lt"/>
                <a:cs typeface="+mn-lt"/>
              </a:rPr>
              <a:t>Nastavnik u nastavnom procesu ima tri funkcije: doktrinarnu koja se odnosi na posjedovanje stručnih kompetencija, majeutičku koja se odnosi na nastavnikovo posredovanje između učenika i sadržaja, te etičku funkciju. </a:t>
            </a:r>
            <a:endParaRPr lang="en-US" sz="13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hr" sz="1300">
                <a:ea typeface="+mn-lt"/>
                <a:cs typeface="+mn-lt"/>
              </a:rPr>
              <a:t>Dvije su dimenzije kompetencija nastavnika: dimenzije pedagoške i didaktičke kompetencije. </a:t>
            </a:r>
          </a:p>
          <a:p>
            <a:pPr>
              <a:lnSpc>
                <a:spcPct val="90000"/>
              </a:lnSpc>
            </a:pPr>
            <a:r>
              <a:rPr lang="hr" sz="1300">
                <a:ea typeface="+mn-lt"/>
                <a:cs typeface="+mn-lt"/>
              </a:rPr>
              <a:t>Dimenzije pedagoške kompetencije odnose se na strategije odgoja koje obuhvaćaju „metode, postupke i načine aktiviranja učenika u razvoju njihove socijalizacije i individualizacije“ (Jurčić, 2014, 79). Pedagoška kompetencija obuhvaća osobnu, komunikacijsku, analitičku, socijalnu, emotivnu, interkulturalnu i razvojnu dimenziju, te vještine u rješavanju problema. </a:t>
            </a:r>
          </a:p>
          <a:p>
            <a:pPr>
              <a:lnSpc>
                <a:spcPct val="90000"/>
              </a:lnSpc>
            </a:pPr>
            <a:r>
              <a:rPr lang="hr" sz="1300">
                <a:ea typeface="+mn-lt"/>
                <a:cs typeface="+mn-lt"/>
              </a:rPr>
              <a:t>Dimenzije didaktičke kompetencije odnose se na strategije obrazovanja koje obuhvaćaju „metode, postupke i načine aktiviranja učenika: u učenju; zasnovanu na zakonitostima spoznajnog procesa, u vježbanju, zasnovanu na zakonitostima psihomotornog procesa te u stvaranju, zasnovanom na inspiraciji i komunikaciji“ (Jurčić, 2014, 79). Didaktička kompetencija obuhvaća metodologiju izgradnje predmetnog kurikuluma, organiziranje i vođenje odgojno-obrazovnog procesa, oblikovanje razredno-nastavnog ozračja, utvrđivanje učenikova postignuća u školi te razvoj modela odgojnog partnerstva roditelja i škole. </a:t>
            </a:r>
            <a:endParaRPr lang="hr" sz="1300"/>
          </a:p>
        </p:txBody>
      </p:sp>
    </p:spTree>
    <p:extLst>
      <p:ext uri="{BB962C8B-B14F-4D97-AF65-F5344CB8AC3E}">
        <p14:creationId xmlns:p14="http://schemas.microsoft.com/office/powerpoint/2010/main" val="681017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7718681-A12E-49D6-9925-DD7C68176D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FBD77573-9EF2-4C35-8285-A1CF6FBB0E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8EA980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55FE24-B235-415C-ABC7-FFD0353AF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Metodika nastave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EBCD23-3C6B-4184-B1B6-B423479D3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" sz="1400">
                <a:ea typeface="+mn-lt"/>
                <a:cs typeface="+mn-lt"/>
              </a:rPr>
              <a:t>Četiri su vrste prilagođavanja metodike nastave u radu s učenicima s teškoćama: perciptivno, spoznajno i govorno prilagođavanje te prilagođavanje zahtjeva. </a:t>
            </a:r>
            <a:endParaRPr lang="en-US" sz="14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hr" sz="1400">
                <a:ea typeface="+mn-lt"/>
                <a:cs typeface="+mn-lt"/>
              </a:rPr>
              <a:t>Perciptivno prilagođavanje podrazumijeva prilagođavanje sredstava, tiska, prostora za čitanje i pisanje te teksta. Sredstva poput slika, karata i crteža se pojednostavljuju i iz njih se izdvaja bitno. Prilagodba tiska odnosi se na uvećanje tiska, povećanje razmaka između riječi, rečenica ili redova tiska; prilagodba prostora za čitanje i pisanje na povećanje prostora za čitanje i pisanje; a prilagodba teksta na podcrtavanje, uokviravanje, mijenjanje boje tiska i papira. </a:t>
            </a:r>
            <a:endParaRPr lang="en-US" sz="14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hr" sz="1400">
                <a:ea typeface="+mn-lt"/>
                <a:cs typeface="+mn-lt"/>
              </a:rPr>
              <a:t>Spoznajno prilagođavanje podrazumijeva stupnjevito pružanje pomoći u rješavanju zadataka, uvođenje u postupak, planiranje teksta, primjenu shema i sažimanje teksta, a govorno prilagođavanje na prilagodbu izražajnosti, razgovjetnosti, razumljivosti i na govorno usmjeravanje pažnje. </a:t>
            </a:r>
            <a:endParaRPr lang="en-US" sz="14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hr" sz="1400">
                <a:ea typeface="+mn-lt"/>
                <a:cs typeface="+mn-lt"/>
              </a:rPr>
              <a:t>Prilagođavanje zahtieva može biti s obzirom na samostalnost učenika, vrijeme rada, način rada i provjeravanje znanja. (Ivančić &amp; Stančić, 2003)</a:t>
            </a:r>
            <a:r>
              <a:rPr lang="en-US" sz="1400">
                <a:ea typeface="+mn-lt"/>
                <a:cs typeface="+mn-lt"/>
              </a:rPr>
              <a:t> 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38911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7718681-A12E-49D6-9925-DD7C68176D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FBD77573-9EF2-4C35-8285-A1CF6FBB0E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8EA980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D4D8B0-6E15-4800-8C73-4144A65F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rgbClr val="FFFFFF"/>
                </a:solidFill>
              </a:rPr>
              <a:t>ADMINISTRACIJA UČITELJA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834F0C-4325-4543-B537-7AF015044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Početkom</a:t>
            </a:r>
            <a:r>
              <a:rPr lang="en-US" sz="2000" dirty="0"/>
              <a:t> </a:t>
            </a:r>
            <a:r>
              <a:rPr lang="en-US" sz="2000" dirty="0" err="1"/>
              <a:t>školske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mišljenje</a:t>
            </a:r>
            <a:r>
              <a:rPr lang="en-US" sz="2000" dirty="0"/>
              <a:t> o IP</a:t>
            </a:r>
          </a:p>
          <a:p>
            <a:r>
              <a:rPr lang="en-US" sz="2000" dirty="0" err="1"/>
              <a:t>mišljenje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GIK za PP (</a:t>
            </a:r>
            <a:r>
              <a:rPr lang="en-US" sz="2000" dirty="0" err="1"/>
              <a:t>tijekom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 GIK </a:t>
            </a:r>
            <a:r>
              <a:rPr lang="en-US" sz="2000" dirty="0" err="1"/>
              <a:t>upisivati</a:t>
            </a:r>
            <a:r>
              <a:rPr lang="en-US" sz="2000" dirty="0"/>
              <a:t> u e-</a:t>
            </a:r>
            <a:r>
              <a:rPr lang="en-US" sz="2000" dirty="0" err="1"/>
              <a:t>dnevnik</a:t>
            </a:r>
            <a:r>
              <a:rPr lang="en-US" sz="2000" dirty="0"/>
              <a:t>)</a:t>
            </a:r>
          </a:p>
          <a:p>
            <a:endParaRPr lang="en-US" sz="2000"/>
          </a:p>
          <a:p>
            <a:pPr marL="0" indent="0">
              <a:buNone/>
            </a:pPr>
            <a:r>
              <a:rPr lang="en-US" sz="2000" dirty="0" err="1"/>
              <a:t>Krajem</a:t>
            </a:r>
            <a:r>
              <a:rPr lang="en-US" sz="2000" dirty="0"/>
              <a:t> </a:t>
            </a:r>
            <a:r>
              <a:rPr lang="en-US" sz="2000" dirty="0" err="1"/>
              <a:t>školske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izvješće</a:t>
            </a:r>
            <a:r>
              <a:rPr lang="en-US" sz="2000" dirty="0"/>
              <a:t> o IP I PP</a:t>
            </a:r>
          </a:p>
        </p:txBody>
      </p:sp>
    </p:spTree>
    <p:extLst>
      <p:ext uri="{BB962C8B-B14F-4D97-AF65-F5344CB8AC3E}">
        <p14:creationId xmlns:p14="http://schemas.microsoft.com/office/powerpoint/2010/main" val="1585448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7718681-A12E-49D6-9925-DD7C68176D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FBD77573-9EF2-4C35-8285-A1CF6FBB0E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8EA980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A809E0-B46D-4075-B70C-EDBECA852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Literatura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832D50-6ECE-4352-91CC-5D43A2387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" sz="1700">
                <a:ea typeface="+mn-lt"/>
                <a:cs typeface="+mn-lt"/>
              </a:rPr>
              <a:t>Meyer, H. (2005) </a:t>
            </a:r>
            <a:r>
              <a:rPr lang="hr" sz="1700" i="1">
                <a:ea typeface="+mn-lt"/>
                <a:cs typeface="+mn-lt"/>
              </a:rPr>
              <a:t>Što je dobra nastava?</a:t>
            </a:r>
            <a:r>
              <a:rPr lang="hr" sz="1700">
                <a:ea typeface="+mn-lt"/>
                <a:cs typeface="+mn-lt"/>
              </a:rPr>
              <a:t> Zagreb: Erudita.</a:t>
            </a:r>
            <a:r>
              <a:rPr lang="en-US" sz="1700">
                <a:ea typeface="+mn-lt"/>
                <a:cs typeface="+mn-lt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hr" sz="1700">
                <a:ea typeface="+mn-lt"/>
                <a:cs typeface="+mn-lt"/>
              </a:rPr>
              <a:t>Ivančić, Đ. &amp; Stančić, Z. (2003) Didaktičko-metodički aspekti rada s učenicima s posebnim potrebama. U: Kiš-Glavaš, L. &amp; Fulgosi-Masnjak, R. ur., </a:t>
            </a:r>
            <a:r>
              <a:rPr lang="hr" sz="1700" i="1">
                <a:ea typeface="+mn-lt"/>
                <a:cs typeface="+mn-lt"/>
              </a:rPr>
              <a:t>Do prihvaćanja zajedno: integracija djece s posebnim potrebama</a:t>
            </a:r>
            <a:r>
              <a:rPr lang="hr" sz="1700">
                <a:ea typeface="+mn-lt"/>
                <a:cs typeface="+mn-lt"/>
              </a:rPr>
              <a:t>. Zagreb: IDEM, str. 132-180.</a:t>
            </a:r>
            <a:r>
              <a:rPr lang="en-US" sz="1700">
                <a:ea typeface="+mn-lt"/>
                <a:cs typeface="+mn-lt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hr" sz="1700">
                <a:ea typeface="+mn-lt"/>
                <a:cs typeface="+mn-lt"/>
              </a:rPr>
              <a:t>Jurčić, M. (2014) Kompetentnost nastavnika – pedagoške i didaktičke dimenzije. </a:t>
            </a:r>
            <a:r>
              <a:rPr lang="hr" sz="1700" i="1">
                <a:ea typeface="+mn-lt"/>
                <a:cs typeface="+mn-lt"/>
              </a:rPr>
              <a:t>Pedagogijska istraživanja</a:t>
            </a:r>
            <a:r>
              <a:rPr lang="hr" sz="1700">
                <a:ea typeface="+mn-lt"/>
                <a:cs typeface="+mn-lt"/>
              </a:rPr>
              <a:t>, XI (1), str. 77-91.  </a:t>
            </a:r>
          </a:p>
          <a:p>
            <a:pPr>
              <a:lnSpc>
                <a:spcPct val="90000"/>
              </a:lnSpc>
            </a:pPr>
            <a:r>
              <a:rPr lang="hr" sz="1700">
                <a:ea typeface="+mn-lt"/>
                <a:cs typeface="+mn-lt"/>
              </a:rPr>
              <a:t>Peko, A. &amp; Pintarić, A. (1999) </a:t>
            </a:r>
            <a:r>
              <a:rPr lang="hr" sz="1700" i="1">
                <a:ea typeface="+mn-lt"/>
                <a:cs typeface="+mn-lt"/>
              </a:rPr>
              <a:t>Uvod u didaktiku hrvatskoga jezika</a:t>
            </a:r>
            <a:r>
              <a:rPr lang="hr" sz="1700">
                <a:ea typeface="+mn-lt"/>
                <a:cs typeface="+mn-lt"/>
              </a:rPr>
              <a:t>. Osijek: Pedagoški fakultet.</a:t>
            </a:r>
            <a:r>
              <a:rPr lang="en-US" sz="1700">
                <a:ea typeface="+mn-lt"/>
                <a:cs typeface="+mn-lt"/>
              </a:rPr>
              <a:t> 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PRAVILNIK O NAČINIMA, POSTUPCIMA I ELEMENTIMA VREDNOVANJA UČENIKA U OSNOVNOJ I SREDNJOJ ŠKOLI</a:t>
            </a:r>
            <a:endParaRPr lang="en-US" sz="17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700">
                <a:latin typeface="Century Gothic"/>
              </a:rPr>
              <a:t>PRAVILNIK O OSNOVNOŠKOLSKOM I SREDNJOŠKOLSKOM ODGOJU I OBRAZOVANJU UČENIKA S TEŠKOĆAMA U RAZVOJU</a:t>
            </a:r>
            <a:endParaRPr lang="en-US" sz="1700">
              <a:latin typeface="Century Gothic"/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79003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" name="Rectangle 122">
            <a:extLst>
              <a:ext uri="{FF2B5EF4-FFF2-40B4-BE49-F238E27FC236}">
                <a16:creationId xmlns="" xmlns:a16="http://schemas.microsoft.com/office/drawing/2014/main" id="{17718681-A12E-49D6-9925-DD7C68176D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="" xmlns:a16="http://schemas.microsoft.com/office/drawing/2014/main" id="{FBD77573-9EF2-4C35-8285-A1CF6FBB0E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8EA980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4F003A-03FF-4BBF-BD32-53389ACA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Učenici s posebnim potrebama</a:t>
            </a:r>
          </a:p>
        </p:txBody>
      </p:sp>
      <p:sp>
        <p:nvSpPr>
          <p:cNvPr id="246" name="Content Placeholder 245">
            <a:extLst>
              <a:ext uri="{FF2B5EF4-FFF2-40B4-BE49-F238E27FC236}">
                <a16:creationId xmlns="" xmlns:a16="http://schemas.microsoft.com/office/drawing/2014/main" id="{50B0F7B0-C808-4035-A2DB-8AC4A3CBD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r>
              <a:rPr lang="en-US" sz="2000" dirty="0" err="1"/>
              <a:t>Učenici</a:t>
            </a:r>
            <a:r>
              <a:rPr lang="en-US" sz="2000" dirty="0"/>
              <a:t> s </a:t>
            </a:r>
            <a:r>
              <a:rPr lang="en-US" sz="2000" dirty="0" err="1"/>
              <a:t>teškoćama</a:t>
            </a:r>
          </a:p>
          <a:p>
            <a:endParaRPr lang="en-US" sz="2000" dirty="0"/>
          </a:p>
          <a:p>
            <a:r>
              <a:rPr lang="en-US" sz="2000" dirty="0" err="1"/>
              <a:t>Daroviti</a:t>
            </a:r>
            <a:r>
              <a:rPr lang="en-US" sz="2000" dirty="0"/>
              <a:t> </a:t>
            </a:r>
            <a:r>
              <a:rPr lang="en-US" sz="2000" dirty="0" err="1"/>
              <a:t>učenici</a:t>
            </a:r>
          </a:p>
        </p:txBody>
      </p:sp>
    </p:spTree>
    <p:extLst>
      <p:ext uri="{BB962C8B-B14F-4D97-AF65-F5344CB8AC3E}">
        <p14:creationId xmlns:p14="http://schemas.microsoft.com/office/powerpoint/2010/main" val="174716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7718681-A12E-49D6-9925-DD7C68176D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FBD77573-9EF2-4C35-8285-A1CF6FBB0E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8EA980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899366-C9F5-41B9-8522-198E9C7E6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 b="1" i="0">
                <a:solidFill>
                  <a:srgbClr val="FFFFFF"/>
                </a:solidFill>
                <a:ea typeface="+mj-lt"/>
                <a:cs typeface="+mj-lt"/>
              </a:rPr>
              <a:t>PRAVILNIK</a:t>
            </a:r>
            <a:endParaRPr lang="en-US" sz="1900">
              <a:solidFill>
                <a:srgbClr val="FFFFFF"/>
              </a:solidFill>
            </a:endParaRPr>
          </a:p>
          <a:p>
            <a:r>
              <a:rPr lang="en-US" sz="1900" b="1" i="0">
                <a:solidFill>
                  <a:srgbClr val="FFFFFF"/>
                </a:solidFill>
                <a:ea typeface="+mj-lt"/>
                <a:cs typeface="+mj-lt"/>
              </a:rPr>
              <a:t>O OSNOVNOŠKOLSKOM I SREDNJOŠKOLSKOM ODGOJU I OBRAZOVANJU UČENIKA S TEŠKOĆAMA U RAZVOJU</a:t>
            </a:r>
            <a:endParaRPr lang="en-US" sz="1900">
              <a:solidFill>
                <a:srgbClr val="FFFFFF"/>
              </a:solidFill>
            </a:endParaRPr>
          </a:p>
          <a:p>
            <a:endParaRPr lang="en-US" sz="19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C98E6C-B376-48AA-96BB-8061086C8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Skupine vrsta teškoća su:</a:t>
            </a:r>
            <a:endParaRPr lang="en-US" sz="2000"/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1. Oštećenja vida</a:t>
            </a:r>
            <a:endParaRPr lang="en-US" sz="2000"/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2. Oštećenja sluha</a:t>
            </a:r>
            <a:endParaRPr lang="en-US" sz="2000"/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3. Oštećenja jezično-govorne-glasovne komunikacije i specifične teškoće u učenju</a:t>
            </a:r>
            <a:endParaRPr lang="en-US" sz="2000"/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4. Oštećenja organa i organskih sustava</a:t>
            </a:r>
            <a:endParaRPr lang="en-US" sz="2000"/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5. Intelektualne teškoće</a:t>
            </a:r>
            <a:endParaRPr lang="en-US" sz="2000"/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6. Poremećaji u ponašanju i oštećenja mentalnog zdravlja</a:t>
            </a:r>
            <a:endParaRPr lang="en-US" sz="2000"/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7. Postojanje više vrsta teškoća u psihofizičkom razvoju.</a:t>
            </a:r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5551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17718681-A12E-49D6-9925-DD7C68176D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FBD77573-9EF2-4C35-8285-A1CF6FBB0E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8EA980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D003CF-A367-4065-9552-8EE2099D6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Učenici s teškoćama polaze:</a:t>
            </a:r>
          </a:p>
          <a:p>
            <a:pPr marL="0" indent="0">
              <a:buNone/>
            </a:pPr>
            <a:endParaRPr lang="en-US" sz="20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– redoviti program uz individualizirane postupke (IP),</a:t>
            </a:r>
            <a:endParaRPr lang="en-US" sz="2000"/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– redoviti program uz prilagodbu sadržaja i individualizirane postupke (PP).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Privremeni oblici odgoja i obrazovanja su:</a:t>
            </a:r>
          </a:p>
          <a:p>
            <a:pPr>
              <a:buNone/>
            </a:pPr>
            <a:endParaRPr lang="en-US" sz="2000">
              <a:ea typeface="+mn-lt"/>
              <a:cs typeface="+mn-lt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– nastava u kući,</a:t>
            </a: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– nastava u zdravstvenoj ustanovi,</a:t>
            </a: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– nastava na daljinu.</a:t>
            </a:r>
          </a:p>
          <a:p>
            <a:pPr marL="0" indent="0">
              <a:buNone/>
            </a:pPr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3866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4B04273-AE2A-4676-98D5-85D0D238C9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98A68847-134F-4AF1-B1C6-332344C9C9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rgbClr val="8EA98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AFE1BE-1AE2-401B-B1FD-143481636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err="1"/>
              <a:t>Čl</a:t>
            </a:r>
            <a:r>
              <a:rPr lang="en-US" sz="3200" dirty="0"/>
              <a:t>. 5 </a:t>
            </a:r>
            <a:r>
              <a:rPr lang="en-US" sz="3200" i="0" dirty="0" err="1">
                <a:latin typeface="Century Gothic"/>
              </a:rPr>
              <a:t>Redoviti</a:t>
            </a:r>
            <a:r>
              <a:rPr lang="en-US" sz="3200" i="0" dirty="0">
                <a:latin typeface="Century Gothic"/>
              </a:rPr>
              <a:t> program </a:t>
            </a:r>
            <a:r>
              <a:rPr lang="en-US" sz="3200" i="0" dirty="0" err="1">
                <a:latin typeface="Century Gothic"/>
              </a:rPr>
              <a:t>uz</a:t>
            </a:r>
            <a:r>
              <a:rPr lang="en-US" sz="3200" i="0" dirty="0">
                <a:latin typeface="Century Gothic"/>
              </a:rPr>
              <a:t> </a:t>
            </a:r>
            <a:r>
              <a:rPr lang="en-US" sz="3200" i="0" dirty="0" err="1">
                <a:latin typeface="Century Gothic"/>
              </a:rPr>
              <a:t>individualizirane</a:t>
            </a:r>
            <a:r>
              <a:rPr lang="en-US" sz="3200" i="0" dirty="0">
                <a:latin typeface="Century Gothic"/>
              </a:rPr>
              <a:t> </a:t>
            </a:r>
            <a:r>
              <a:rPr lang="en-US" sz="3200" i="0" dirty="0" err="1">
                <a:latin typeface="Century Gothic"/>
              </a:rPr>
              <a:t>postupke</a:t>
            </a:r>
            <a:r>
              <a:rPr lang="en-US" sz="3400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C06699-486D-4316-AFD6-117025CDF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625"/>
            <a:ext cx="10515600" cy="4163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Redoviti program uz individualizirane postupke određuje se učenicima koji s obzirom na vrstu teškoće mogu svladavati redoviti nastavni plan i program/kurikulum bez sadržajnog ograničavanja, ali su im zbog specifičnosti u funkcioniranju potrebni individualizirani postupci u radu.</a:t>
            </a:r>
          </a:p>
          <a:p>
            <a:endParaRPr lang="en-US" sz="2000"/>
          </a:p>
          <a:p>
            <a:r>
              <a:rPr lang="en-US" sz="2000">
                <a:ea typeface="+mn-lt"/>
                <a:cs typeface="+mn-lt"/>
              </a:rPr>
              <a:t>Individualizirani postupci omogućavaju različite oblike potpore, prema potrebama učenika, i to s obzirom na: samostalnost učenika; vrijeme rada; metode rada; provjeravanje vještina, znanja i sposobnosti učenika; praćenje i vrednovanje postignuća učenika; aktivnost učenika; tehnološka, didaktička i/ili rehabilitacijska sredstva za rad i primjerene prostorne uvjete.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2792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="" xmlns:a16="http://schemas.microsoft.com/office/drawing/2014/main" id="{17718681-A12E-49D6-9925-DD7C68176D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="" xmlns:a16="http://schemas.microsoft.com/office/drawing/2014/main" id="{FBD77573-9EF2-4C35-8285-A1CF6FBB0E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8EA980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72A01B-97CF-49FF-9F01-52DA68635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 sz="2500">
                <a:solidFill>
                  <a:srgbClr val="FFFFFF"/>
                </a:solidFill>
              </a:rPr>
              <a:t>VREDNOVANJE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77F30B-D396-4473-8229-D46B339AC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r" sz="1700" dirty="0">
                <a:ea typeface="+mn-lt"/>
                <a:cs typeface="+mn-lt"/>
              </a:rPr>
              <a:t>Kod učenika s teškoćama treba vrednovati njegov odnos prema radu i postavljenim zadacima te odgojnim vrijednostima.</a:t>
            </a:r>
          </a:p>
          <a:p>
            <a:pPr>
              <a:lnSpc>
                <a:spcPct val="90000"/>
              </a:lnSpc>
            </a:pPr>
            <a:r>
              <a:rPr lang="hr" sz="1700" dirty="0">
                <a:ea typeface="+mn-lt"/>
                <a:cs typeface="+mn-lt"/>
              </a:rPr>
              <a:t>Za učenike s teškoćama preporuka su usmene provjere znanja. </a:t>
            </a:r>
            <a:endParaRPr lang="en-US" sz="17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hr" sz="1700" dirty="0">
                <a:ea typeface="+mn-lt"/>
                <a:cs typeface="+mn-lt"/>
              </a:rPr>
              <a:t>Pisana provjera znanja prilagođava se učenicima s teškoćama na sljedeći način: tekst se dijeli u manje odlomke, jedna rečenica je u jednom redu, koriste se široke margine, veličina slova je najmanje 14pt, slova se podebljaju (</a:t>
            </a:r>
            <a:r>
              <a:rPr lang="hr" sz="1700" dirty="0" err="1">
                <a:ea typeface="+mn-lt"/>
                <a:cs typeface="+mn-lt"/>
              </a:rPr>
              <a:t>bold</a:t>
            </a:r>
            <a:r>
              <a:rPr lang="hr" sz="1700" dirty="0">
                <a:ea typeface="+mn-lt"/>
                <a:cs typeface="+mn-lt"/>
              </a:rPr>
              <a:t>) i istaknu (</a:t>
            </a:r>
            <a:r>
              <a:rPr lang="hr" sz="1700" dirty="0" err="1">
                <a:ea typeface="+mn-lt"/>
                <a:cs typeface="+mn-lt"/>
              </a:rPr>
              <a:t>highlighted</a:t>
            </a:r>
            <a:r>
              <a:rPr lang="hr" sz="1700" dirty="0">
                <a:ea typeface="+mn-lt"/>
                <a:cs typeface="+mn-lt"/>
              </a:rPr>
              <a:t>), ali nikako podcrtaju (</a:t>
            </a:r>
            <a:r>
              <a:rPr lang="hr" sz="1700" dirty="0" err="1">
                <a:ea typeface="+mn-lt"/>
                <a:cs typeface="+mn-lt"/>
              </a:rPr>
              <a:t>underline</a:t>
            </a:r>
            <a:r>
              <a:rPr lang="hr" sz="1700" dirty="0">
                <a:ea typeface="+mn-lt"/>
                <a:cs typeface="+mn-lt"/>
              </a:rPr>
              <a:t>) ili ukose (</a:t>
            </a:r>
            <a:r>
              <a:rPr lang="hr" sz="1700" dirty="0" err="1">
                <a:ea typeface="+mn-lt"/>
                <a:cs typeface="+mn-lt"/>
              </a:rPr>
              <a:t>italic</a:t>
            </a:r>
            <a:r>
              <a:rPr lang="hr" sz="1700" dirty="0">
                <a:ea typeface="+mn-lt"/>
                <a:cs typeface="+mn-lt"/>
              </a:rPr>
              <a:t>), povećava se razmak između slova i redaka, redove se poravna na lijevoj strani, ali nikako obostrano (</a:t>
            </a:r>
            <a:r>
              <a:rPr lang="hr" sz="1700" dirty="0" err="1">
                <a:ea typeface="+mn-lt"/>
                <a:cs typeface="+mn-lt"/>
              </a:rPr>
              <a:t>justify</a:t>
            </a:r>
            <a:r>
              <a:rPr lang="hr" sz="1700" dirty="0">
                <a:ea typeface="+mn-lt"/>
                <a:cs typeface="+mn-lt"/>
              </a:rPr>
              <a:t>), koriste se jednostavne rečenice bez inverzije, dodatno se pojasne riječi koje učenik ne razumije, u zadatcima se koriste pitanja na koja se odgovara jednom riječju ili rečenicom, pitanja koja se nadopunjavaju jednom riječju, tvrdnje s dvojakim izborom (točno/netočno) i pitanja višestrukog izbora, može se produljiti vrijeme trajanja pisane provjere znanja za 50% ili se može smanjiti broj pitanja. 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70719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4B04273-AE2A-4676-98D5-85D0D238C9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98A68847-134F-4AF1-B1C6-332344C9C9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rgbClr val="8EA98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95E98C-CAC7-4588-A66B-B915A1BE6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625"/>
            <a:ext cx="10515600" cy="4163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Individualizirani postupci mogu biti iz jednog, više ili svih predmeta te za svakoga pojedinog učenika iz stavka 2. ovog članka trebaju biti razrađeni kao pisani dokument, a izrađuju ga učitelji/nastavnici u suradnji sa stručnim suradnicima škole te su ga dužni dati na uvid roditelju/skrbniku učenika tijekom prve polovice polugodišta.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1552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4B04273-AE2A-4676-98D5-85D0D238C9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98A68847-134F-4AF1-B1C6-332344C9C9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rgbClr val="8EA98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7F1A3C-E35E-49B6-B700-55FF493F7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 err="1"/>
              <a:t>Čl</a:t>
            </a:r>
            <a:r>
              <a:rPr lang="en-US" sz="2200" dirty="0"/>
              <a:t>. 6 </a:t>
            </a:r>
            <a:r>
              <a:rPr lang="en-US" sz="2200" i="0" dirty="0" err="1">
                <a:latin typeface="Century Gothic"/>
              </a:rPr>
              <a:t>Redoviti</a:t>
            </a:r>
            <a:r>
              <a:rPr lang="en-US" sz="2200" i="0" dirty="0">
                <a:latin typeface="Century Gothic"/>
              </a:rPr>
              <a:t> program </a:t>
            </a:r>
            <a:r>
              <a:rPr lang="en-US" sz="2200" i="0" dirty="0" err="1">
                <a:latin typeface="Century Gothic"/>
              </a:rPr>
              <a:t>uz</a:t>
            </a:r>
            <a:r>
              <a:rPr lang="en-US" sz="2200" i="0" dirty="0">
                <a:latin typeface="Century Gothic"/>
              </a:rPr>
              <a:t> </a:t>
            </a:r>
            <a:r>
              <a:rPr lang="en-US" sz="2200" i="0" dirty="0" err="1">
                <a:latin typeface="Century Gothic"/>
              </a:rPr>
              <a:t>prilagodbu</a:t>
            </a:r>
            <a:r>
              <a:rPr lang="en-US" sz="2200" i="0" dirty="0">
                <a:latin typeface="Century Gothic"/>
              </a:rPr>
              <a:t> </a:t>
            </a:r>
            <a:r>
              <a:rPr lang="en-US" sz="2200" i="0" dirty="0" err="1">
                <a:latin typeface="Century Gothic"/>
              </a:rPr>
              <a:t>sadržaja</a:t>
            </a:r>
            <a:r>
              <a:rPr lang="en-US" sz="2200" i="0" dirty="0">
                <a:latin typeface="Century Gothic"/>
              </a:rPr>
              <a:t> </a:t>
            </a:r>
            <a:r>
              <a:rPr lang="en-US" sz="2200" i="0" dirty="0" err="1">
                <a:latin typeface="Century Gothic"/>
              </a:rPr>
              <a:t>i</a:t>
            </a:r>
            <a:r>
              <a:rPr lang="en-US" sz="2200" i="0" dirty="0">
                <a:latin typeface="Century Gothic"/>
              </a:rPr>
              <a:t> </a:t>
            </a:r>
            <a:r>
              <a:rPr lang="en-US" sz="2200" i="0" dirty="0" err="1">
                <a:latin typeface="Century Gothic"/>
              </a:rPr>
              <a:t>individualizirane</a:t>
            </a:r>
            <a:r>
              <a:rPr lang="en-US" sz="2200" i="0" dirty="0">
                <a:latin typeface="Century Gothic"/>
              </a:rPr>
              <a:t> </a:t>
            </a:r>
            <a:r>
              <a:rPr lang="en-US" sz="2200" i="0" dirty="0" err="1">
                <a:latin typeface="Century Gothic"/>
              </a:rPr>
              <a:t>postupke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57F071-57E8-4638-8BC8-DE54188EF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625"/>
            <a:ext cx="10515600" cy="4163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Redoviti program uz prilagodbu sadržaja i individualizirane postupke određuje se učenicima koji s obzirom na vrstu teškoće ne mogu svladavati nastavni plan i program/kurikulum bez sadržajnog ograničavanja te im je zbog specifičnosti u funkcioniranju potreban individualizirani pristup u radu i sadržajna prilagodba.</a:t>
            </a:r>
          </a:p>
          <a:p>
            <a:endParaRPr lang="en-US" sz="2000"/>
          </a:p>
          <a:p>
            <a:r>
              <a:rPr lang="en-US" sz="2000">
                <a:ea typeface="+mn-lt"/>
                <a:cs typeface="+mn-lt"/>
              </a:rPr>
              <a:t>Redoviti program uz prilagodbu sadržaja i individualizirane postupke je redoviti program koji se sadržajno i metodički prilagođava učeniku.</a:t>
            </a:r>
          </a:p>
        </p:txBody>
      </p:sp>
    </p:spTree>
    <p:extLst>
      <p:ext uri="{BB962C8B-B14F-4D97-AF65-F5344CB8AC3E}">
        <p14:creationId xmlns:p14="http://schemas.microsoft.com/office/powerpoint/2010/main" val="1856995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24B04273-AE2A-4676-98D5-85D0D238C9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98A68847-134F-4AF1-B1C6-332344C9C9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rgbClr val="8EA98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0F3AFF-19DE-4A73-941D-B823AA8D8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625"/>
            <a:ext cx="10515600" cy="416333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ea typeface="+mn-lt"/>
                <a:cs typeface="+mn-lt"/>
              </a:rPr>
              <a:t>Sadržajna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prilagodba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podrazumijeva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individualiziranu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prilagodbu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nastavnih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sadržaja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redovitog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programa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sukladno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sposobnostima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sklonostima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učenika</a:t>
            </a:r>
            <a:r>
              <a:rPr lang="en-US" sz="2000" dirty="0">
                <a:ea typeface="+mn-lt"/>
                <a:cs typeface="+mn-lt"/>
              </a:rPr>
              <a:t>, a </a:t>
            </a:r>
            <a:r>
              <a:rPr lang="en-US" sz="2000">
                <a:ea typeface="+mn-lt"/>
                <a:cs typeface="+mn-lt"/>
              </a:rPr>
              <a:t>zahtijeva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smanjivanje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opsega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nastavnih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sadržaja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>
                <a:ea typeface="+mn-lt"/>
                <a:cs typeface="+mn-lt"/>
              </a:rPr>
              <a:t>Opseg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nastavnih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sadržaja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može</a:t>
            </a:r>
            <a:r>
              <a:rPr lang="en-US" sz="2000" dirty="0">
                <a:ea typeface="+mn-lt"/>
                <a:cs typeface="+mn-lt"/>
              </a:rPr>
              <a:t> se </a:t>
            </a:r>
            <a:r>
              <a:rPr lang="en-US" sz="2000">
                <a:ea typeface="+mn-lt"/>
                <a:cs typeface="+mn-lt"/>
              </a:rPr>
              <a:t>umanjiti</a:t>
            </a:r>
            <a:r>
              <a:rPr lang="en-US" sz="2000" dirty="0">
                <a:ea typeface="+mn-lt"/>
                <a:cs typeface="+mn-lt"/>
              </a:rPr>
              <a:t> do </a:t>
            </a:r>
            <a:r>
              <a:rPr lang="en-US" sz="2000">
                <a:ea typeface="+mn-lt"/>
                <a:cs typeface="+mn-lt"/>
              </a:rPr>
              <a:t>najniže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razine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usvojenosti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obrazovnih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postignuća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propisanih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nastavnim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planom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programom</a:t>
            </a:r>
            <a:r>
              <a:rPr lang="en-US" sz="2000" dirty="0">
                <a:ea typeface="+mn-lt"/>
                <a:cs typeface="+mn-lt"/>
              </a:rPr>
              <a:t>/</a:t>
            </a:r>
            <a:r>
              <a:rPr lang="en-US" sz="2000">
                <a:ea typeface="+mn-lt"/>
                <a:cs typeface="+mn-lt"/>
              </a:rPr>
              <a:t>kurikulumom</a:t>
            </a:r>
            <a:r>
              <a:rPr lang="en-US" sz="2000" dirty="0">
                <a:ea typeface="+mn-lt"/>
                <a:cs typeface="+mn-lt"/>
              </a:rPr>
              <a:t> za </a:t>
            </a:r>
            <a:r>
              <a:rPr lang="en-US" sz="2000">
                <a:ea typeface="+mn-lt"/>
                <a:cs typeface="+mn-lt"/>
              </a:rPr>
              <a:t>razred</a:t>
            </a:r>
            <a:r>
              <a:rPr lang="en-US" sz="2000" dirty="0">
                <a:ea typeface="+mn-lt"/>
                <a:cs typeface="+mn-lt"/>
              </a:rPr>
              <a:t> u </a:t>
            </a:r>
            <a:r>
              <a:rPr lang="en-US" sz="2000">
                <a:ea typeface="+mn-lt"/>
                <a:cs typeface="+mn-lt"/>
              </a:rPr>
              <a:t>koji</a:t>
            </a:r>
            <a:r>
              <a:rPr lang="en-US" sz="2000" dirty="0">
                <a:ea typeface="+mn-lt"/>
                <a:cs typeface="+mn-lt"/>
              </a:rPr>
              <a:t> je </a:t>
            </a:r>
            <a:r>
              <a:rPr lang="en-US" sz="2000">
                <a:ea typeface="+mn-lt"/>
                <a:cs typeface="+mn-lt"/>
              </a:rPr>
              <a:t>učenik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uključen</a:t>
            </a:r>
            <a:r>
              <a:rPr lang="en-US" sz="2000" dirty="0">
                <a:ea typeface="+mn-lt"/>
                <a:cs typeface="+mn-lt"/>
              </a:rPr>
              <a:t>, a </a:t>
            </a:r>
            <a:r>
              <a:rPr lang="en-US" sz="2000">
                <a:ea typeface="+mn-lt"/>
                <a:cs typeface="+mn-lt"/>
              </a:rPr>
              <a:t>iznad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razine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posebnog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programa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 sz="20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 sz="20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ea typeface="+mn-lt"/>
                <a:cs typeface="+mn-lt"/>
              </a:rPr>
              <a:t>Redoviti</a:t>
            </a:r>
            <a:r>
              <a:rPr lang="en-US" sz="2000" dirty="0">
                <a:ea typeface="+mn-lt"/>
                <a:cs typeface="+mn-lt"/>
              </a:rPr>
              <a:t> program </a:t>
            </a:r>
            <a:r>
              <a:rPr lang="en-US" sz="2000" dirty="0" err="1">
                <a:ea typeface="+mn-lt"/>
                <a:cs typeface="+mn-lt"/>
              </a:rPr>
              <a:t>uz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prilagodbu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sadržaja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individualizirane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postupke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može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biti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iz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jednog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više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ili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svih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predmeta</a:t>
            </a:r>
            <a:r>
              <a:rPr lang="en-US" sz="2000" dirty="0">
                <a:ea typeface="+mn-lt"/>
                <a:cs typeface="+mn-lt"/>
              </a:rPr>
              <a:t>, a </a:t>
            </a:r>
            <a:r>
              <a:rPr lang="en-US" sz="2000" dirty="0" err="1">
                <a:ea typeface="+mn-lt"/>
                <a:cs typeface="+mn-lt"/>
              </a:rPr>
              <a:t>izrađuju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ga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kao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pisani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dokument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učitelji</a:t>
            </a:r>
            <a:r>
              <a:rPr lang="en-US" sz="2000" dirty="0">
                <a:ea typeface="+mn-lt"/>
                <a:cs typeface="+mn-lt"/>
              </a:rPr>
              <a:t>/</a:t>
            </a:r>
            <a:r>
              <a:rPr lang="en-US" sz="2000" dirty="0" err="1">
                <a:ea typeface="+mn-lt"/>
                <a:cs typeface="+mn-lt"/>
              </a:rPr>
              <a:t>nastavnici</a:t>
            </a:r>
            <a:r>
              <a:rPr lang="en-US" sz="2000" dirty="0">
                <a:ea typeface="+mn-lt"/>
                <a:cs typeface="+mn-lt"/>
              </a:rPr>
              <a:t> za </a:t>
            </a:r>
            <a:r>
              <a:rPr lang="en-US" sz="2000" dirty="0" err="1">
                <a:ea typeface="+mn-lt"/>
                <a:cs typeface="+mn-lt"/>
              </a:rPr>
              <a:t>svaki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pojedini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nastavni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predmet</a:t>
            </a:r>
            <a:r>
              <a:rPr lang="en-US" sz="2000" dirty="0">
                <a:ea typeface="+mn-lt"/>
                <a:cs typeface="+mn-lt"/>
              </a:rPr>
              <a:t> u </a:t>
            </a:r>
            <a:r>
              <a:rPr lang="en-US" sz="2000" dirty="0" err="1">
                <a:ea typeface="+mn-lt"/>
                <a:cs typeface="+mn-lt"/>
              </a:rPr>
              <a:t>suradnji</a:t>
            </a:r>
            <a:r>
              <a:rPr lang="en-US" sz="2000" dirty="0">
                <a:ea typeface="+mn-lt"/>
                <a:cs typeface="+mn-lt"/>
              </a:rPr>
              <a:t> sa </a:t>
            </a:r>
            <a:r>
              <a:rPr lang="en-US" sz="2000" dirty="0" err="1">
                <a:ea typeface="+mn-lt"/>
                <a:cs typeface="+mn-lt"/>
              </a:rPr>
              <a:t>stručnim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suradnicima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škole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ga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dužni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dati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uvid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roditelju</a:t>
            </a:r>
            <a:r>
              <a:rPr lang="en-US" sz="2000" dirty="0">
                <a:ea typeface="+mn-lt"/>
                <a:cs typeface="+mn-lt"/>
              </a:rPr>
              <a:t>/</a:t>
            </a:r>
            <a:r>
              <a:rPr lang="en-US" sz="2000" dirty="0" err="1">
                <a:ea typeface="+mn-lt"/>
                <a:cs typeface="+mn-lt"/>
              </a:rPr>
              <a:t>skrbniku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učenika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tijekom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prve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polovice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polugodišta</a:t>
            </a:r>
            <a:r>
              <a:rPr lang="en-US" sz="20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69843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43441"/>
      </a:dk2>
      <a:lt2>
        <a:srgbClr val="E6E2E8"/>
      </a:lt2>
      <a:accent1>
        <a:srgbClr val="8EA980"/>
      </a:accent1>
      <a:accent2>
        <a:srgbClr val="76AD7A"/>
      </a:accent2>
      <a:accent3>
        <a:srgbClr val="81AB95"/>
      </a:accent3>
      <a:accent4>
        <a:srgbClr val="74A9A4"/>
      </a:accent4>
      <a:accent5>
        <a:srgbClr val="7FA7BA"/>
      </a:accent5>
      <a:accent6>
        <a:srgbClr val="7F8EBA"/>
      </a:accent6>
      <a:hlink>
        <a:srgbClr val="9669AE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646</Words>
  <Application>Microsoft Office PowerPoint</Application>
  <PresentationFormat>Custom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BrushVTI</vt:lpstr>
      <vt:lpstr>Rad s učenicima s teškoćama</vt:lpstr>
      <vt:lpstr>Učenici s posebnim potrebama</vt:lpstr>
      <vt:lpstr>PRAVILNIK O OSNOVNOŠKOLSKOM I SREDNJOŠKOLSKOM ODGOJU I OBRAZOVANJU UČENIKA S TEŠKOĆAMA U RAZVOJU </vt:lpstr>
      <vt:lpstr>PowerPoint Presentation</vt:lpstr>
      <vt:lpstr>Čl. 5 Redoviti program uz individualizirane postupke </vt:lpstr>
      <vt:lpstr>VREDNOVANJE</vt:lpstr>
      <vt:lpstr>PowerPoint Presentation</vt:lpstr>
      <vt:lpstr>Čl. 6 Redoviti program uz prilagodbu sadržaja i individualizirane postupke</vt:lpstr>
      <vt:lpstr>PowerPoint Presentation</vt:lpstr>
      <vt:lpstr>PowerPoint Presentation</vt:lpstr>
      <vt:lpstr>Nastava</vt:lpstr>
      <vt:lpstr>PowerPoint Presentation</vt:lpstr>
      <vt:lpstr>Nastavnik</vt:lpstr>
      <vt:lpstr>Metodika nastave</vt:lpstr>
      <vt:lpstr>ADMINISTRACIJA UČITELJA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Di</cp:lastModifiedBy>
  <cp:revision>194</cp:revision>
  <dcterms:created xsi:type="dcterms:W3CDTF">2020-06-26T20:04:58Z</dcterms:created>
  <dcterms:modified xsi:type="dcterms:W3CDTF">2020-07-09T12:41:23Z</dcterms:modified>
</cp:coreProperties>
</file>