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C602D-6152-42D8-6887-7D20E6D0BC25}" v="315" dt="2020-06-29T05:09:54.256"/>
    <p1510:client id="{DBC3728F-36C1-CD00-6052-483C2EBEED5C}" v="1258" dt="2020-06-29T05:31:09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4" d="100"/>
          <a:sy n="64" d="100"/>
        </p:scale>
        <p:origin x="-78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47F8B-4C1F-4C47-BDBD-5900FCFF7D1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1CA34-5C4D-473E-8D47-6E50D127AC48}">
      <dgm:prSet phldrT="[Text]"/>
      <dgm:spPr/>
      <dgm:t>
        <a:bodyPr/>
        <a:lstStyle/>
        <a:p>
          <a:r>
            <a:rPr lang="en-US" dirty="0" smtClean="0"/>
            <a:t>UČITELJ o </a:t>
          </a:r>
          <a:r>
            <a:rPr lang="en-US" dirty="0" err="1" smtClean="0"/>
            <a:t>neprihvatljivom</a:t>
          </a:r>
          <a:r>
            <a:rPr lang="en-US" dirty="0" smtClean="0"/>
            <a:t> </a:t>
          </a:r>
          <a:r>
            <a:rPr lang="en-US" dirty="0" err="1" smtClean="0"/>
            <a:t>ponašanju</a:t>
          </a:r>
          <a:r>
            <a:rPr lang="en-US" dirty="0" smtClean="0"/>
            <a:t> </a:t>
          </a:r>
          <a:r>
            <a:rPr lang="en-US" dirty="0" err="1" smtClean="0"/>
            <a:t>obaviještava</a:t>
          </a:r>
          <a:r>
            <a:rPr lang="en-US" dirty="0" smtClean="0"/>
            <a:t> </a:t>
          </a:r>
          <a:r>
            <a:rPr lang="en-US" dirty="0" err="1" smtClean="0"/>
            <a:t>razrednika</a:t>
          </a:r>
          <a:r>
            <a:rPr lang="en-US" dirty="0" smtClean="0"/>
            <a:t>.</a:t>
          </a:r>
          <a:endParaRPr lang="en-US" dirty="0"/>
        </a:p>
      </dgm:t>
    </dgm:pt>
    <dgm:pt modelId="{CB02693E-D4A4-42F3-AD45-F37CCD7AFFA5}" type="parTrans" cxnId="{2813433B-9A59-4062-98C7-9B7D4666D79F}">
      <dgm:prSet/>
      <dgm:spPr/>
      <dgm:t>
        <a:bodyPr/>
        <a:lstStyle/>
        <a:p>
          <a:endParaRPr lang="en-US"/>
        </a:p>
      </dgm:t>
    </dgm:pt>
    <dgm:pt modelId="{3E605918-EBB5-4F34-A4F3-EF4714A07A9E}" type="sibTrans" cxnId="{2813433B-9A59-4062-98C7-9B7D4666D79F}">
      <dgm:prSet/>
      <dgm:spPr/>
      <dgm:t>
        <a:bodyPr/>
        <a:lstStyle/>
        <a:p>
          <a:endParaRPr lang="en-US"/>
        </a:p>
      </dgm:t>
    </dgm:pt>
    <dgm:pt modelId="{F19E8F2C-E552-4275-8392-73597E684E70}">
      <dgm:prSet phldrT="[Text]"/>
      <dgm:spPr/>
      <dgm:t>
        <a:bodyPr/>
        <a:lstStyle/>
        <a:p>
          <a:r>
            <a:rPr lang="en-US" dirty="0" smtClean="0"/>
            <a:t>RAZREDNIK </a:t>
          </a:r>
          <a:r>
            <a:rPr lang="en-US" dirty="0" err="1" smtClean="0"/>
            <a:t>razgovara</a:t>
          </a:r>
          <a:r>
            <a:rPr lang="en-US" dirty="0" smtClean="0"/>
            <a:t> s </a:t>
          </a:r>
          <a:r>
            <a:rPr lang="en-US" dirty="0" err="1" smtClean="0"/>
            <a:t>učenikom</a:t>
          </a:r>
          <a:r>
            <a:rPr lang="en-US" dirty="0" smtClean="0"/>
            <a:t>,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potrebi</a:t>
          </a:r>
          <a:r>
            <a:rPr lang="en-US" dirty="0" smtClean="0"/>
            <a:t> i </a:t>
          </a:r>
          <a:r>
            <a:rPr lang="en-US" dirty="0" err="1" smtClean="0"/>
            <a:t>roditeljom</a:t>
          </a:r>
          <a:r>
            <a:rPr lang="en-US" dirty="0" smtClean="0"/>
            <a:t>; </a:t>
          </a:r>
          <a:r>
            <a:rPr lang="en-US" dirty="0" err="1" smtClean="0"/>
            <a:t>obaviještava</a:t>
          </a:r>
          <a:r>
            <a:rPr lang="en-US" dirty="0" smtClean="0"/>
            <a:t> </a:t>
          </a:r>
          <a:r>
            <a:rPr lang="en-US" dirty="0" err="1" smtClean="0"/>
            <a:t>stručnu</a:t>
          </a:r>
          <a:r>
            <a:rPr lang="en-US" dirty="0" smtClean="0"/>
            <a:t> </a:t>
          </a:r>
          <a:r>
            <a:rPr lang="en-US" dirty="0" err="1" smtClean="0"/>
            <a:t>službu</a:t>
          </a:r>
          <a:r>
            <a:rPr lang="en-US" dirty="0" smtClean="0"/>
            <a:t>.</a:t>
          </a:r>
          <a:endParaRPr lang="en-US" dirty="0"/>
        </a:p>
      </dgm:t>
    </dgm:pt>
    <dgm:pt modelId="{1E810101-C8ED-4F5A-B863-0415B759BF89}" type="parTrans" cxnId="{E5D974B1-4257-45FE-876F-C5D356A24F31}">
      <dgm:prSet/>
      <dgm:spPr/>
      <dgm:t>
        <a:bodyPr/>
        <a:lstStyle/>
        <a:p>
          <a:endParaRPr lang="en-US"/>
        </a:p>
      </dgm:t>
    </dgm:pt>
    <dgm:pt modelId="{6EC04A65-94CC-47C2-A841-89153A723833}" type="sibTrans" cxnId="{E5D974B1-4257-45FE-876F-C5D356A24F31}">
      <dgm:prSet/>
      <dgm:spPr/>
      <dgm:t>
        <a:bodyPr/>
        <a:lstStyle/>
        <a:p>
          <a:endParaRPr lang="en-US"/>
        </a:p>
      </dgm:t>
    </dgm:pt>
    <dgm:pt modelId="{23298939-A97A-48B7-A646-88EF8F5041E7}">
      <dgm:prSet phldrT="[Text]"/>
      <dgm:spPr/>
      <dgm:t>
        <a:bodyPr/>
        <a:lstStyle/>
        <a:p>
          <a:r>
            <a:rPr lang="en-US" dirty="0" smtClean="0"/>
            <a:t>STRUČNA SLUŽBA </a:t>
          </a:r>
          <a:r>
            <a:rPr lang="en-US" dirty="0" err="1" smtClean="0"/>
            <a:t>razgovara</a:t>
          </a:r>
          <a:r>
            <a:rPr lang="en-US" dirty="0" smtClean="0"/>
            <a:t> s </a:t>
          </a:r>
          <a:r>
            <a:rPr lang="en-US" dirty="0" err="1" smtClean="0"/>
            <a:t>učenikom</a:t>
          </a:r>
          <a:r>
            <a:rPr lang="en-US" dirty="0" smtClean="0"/>
            <a:t>,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potrebi</a:t>
          </a:r>
          <a:r>
            <a:rPr lang="en-US" dirty="0" smtClean="0"/>
            <a:t> i </a:t>
          </a:r>
          <a:r>
            <a:rPr lang="en-US" dirty="0" err="1" smtClean="0"/>
            <a:t>roditeljom</a:t>
          </a:r>
          <a:r>
            <a:rPr lang="en-US" dirty="0" smtClean="0"/>
            <a:t>; </a:t>
          </a:r>
          <a:r>
            <a:rPr lang="en-US" dirty="0" err="1" smtClean="0"/>
            <a:t>poduzima</a:t>
          </a:r>
          <a:r>
            <a:rPr lang="en-US" dirty="0" smtClean="0"/>
            <a:t> </a:t>
          </a:r>
          <a:r>
            <a:rPr lang="en-US" dirty="0" err="1" smtClean="0"/>
            <a:t>pedagoške</a:t>
          </a:r>
          <a:r>
            <a:rPr lang="en-US" dirty="0" smtClean="0"/>
            <a:t> </a:t>
          </a:r>
          <a:r>
            <a:rPr lang="en-US" dirty="0" err="1" smtClean="0"/>
            <a:t>mjere</a:t>
          </a:r>
          <a:r>
            <a:rPr lang="en-US" dirty="0" smtClean="0"/>
            <a:t> u </a:t>
          </a:r>
          <a:r>
            <a:rPr lang="en-US" dirty="0" err="1" smtClean="0"/>
            <a:t>suradnji</a:t>
          </a:r>
          <a:r>
            <a:rPr lang="en-US" dirty="0" smtClean="0"/>
            <a:t> s </a:t>
          </a:r>
          <a:r>
            <a:rPr lang="en-US" dirty="0" err="1" smtClean="0"/>
            <a:t>učiteljem</a:t>
          </a:r>
          <a:r>
            <a:rPr lang="en-US" dirty="0" smtClean="0"/>
            <a:t> i </a:t>
          </a:r>
          <a:r>
            <a:rPr lang="en-US" dirty="0" err="1" smtClean="0"/>
            <a:t>razrednikom</a:t>
          </a:r>
          <a:r>
            <a:rPr lang="en-US" dirty="0" smtClean="0"/>
            <a:t>.</a:t>
          </a:r>
          <a:endParaRPr lang="en-US" dirty="0"/>
        </a:p>
      </dgm:t>
    </dgm:pt>
    <dgm:pt modelId="{8F0C1D13-5A0D-444C-8CB7-6615D096106B}" type="parTrans" cxnId="{C77BB753-33FD-46E8-84FA-C962B288E0D8}">
      <dgm:prSet/>
      <dgm:spPr/>
      <dgm:t>
        <a:bodyPr/>
        <a:lstStyle/>
        <a:p>
          <a:endParaRPr lang="en-US"/>
        </a:p>
      </dgm:t>
    </dgm:pt>
    <dgm:pt modelId="{51F98582-85EC-491D-802F-EA1EAB3F60C3}" type="sibTrans" cxnId="{C77BB753-33FD-46E8-84FA-C962B288E0D8}">
      <dgm:prSet/>
      <dgm:spPr/>
      <dgm:t>
        <a:bodyPr/>
        <a:lstStyle/>
        <a:p>
          <a:endParaRPr lang="en-US"/>
        </a:p>
      </dgm:t>
    </dgm:pt>
    <dgm:pt modelId="{F9B3DE62-C58A-4986-BA79-DE5896F71F37}">
      <dgm:prSet phldrT="[Text]"/>
      <dgm:spPr/>
      <dgm:t>
        <a:bodyPr/>
        <a:lstStyle/>
        <a:p>
          <a:r>
            <a:rPr lang="en-US" dirty="0" smtClean="0"/>
            <a:t>RAVNATELJ</a:t>
          </a:r>
          <a:endParaRPr lang="en-US" dirty="0"/>
        </a:p>
      </dgm:t>
    </dgm:pt>
    <dgm:pt modelId="{4A4269FE-1DD4-440F-A8B9-DB9BC9BE3CBE}" type="parTrans" cxnId="{B56DC9E4-762F-4027-AB7B-1F14EA368F34}">
      <dgm:prSet/>
      <dgm:spPr/>
      <dgm:t>
        <a:bodyPr/>
        <a:lstStyle/>
        <a:p>
          <a:endParaRPr lang="en-US"/>
        </a:p>
      </dgm:t>
    </dgm:pt>
    <dgm:pt modelId="{E6D9B644-62CC-4D66-BAD8-74DAEB50AC81}" type="sibTrans" cxnId="{B56DC9E4-762F-4027-AB7B-1F14EA368F34}">
      <dgm:prSet/>
      <dgm:spPr/>
      <dgm:t>
        <a:bodyPr/>
        <a:lstStyle/>
        <a:p>
          <a:endParaRPr lang="en-US"/>
        </a:p>
      </dgm:t>
    </dgm:pt>
    <dgm:pt modelId="{9975982F-F691-4B86-B763-086223C7790F}" type="pres">
      <dgm:prSet presAssocID="{03347F8B-4C1F-4C47-BDBD-5900FCFF7D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174E7-28C2-4F23-AF1B-4AE4E6AA2760}" type="pres">
      <dgm:prSet presAssocID="{2F21CA34-5C4D-473E-8D47-6E50D127AC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0D1B7-A9DE-4230-B1F5-E68DA6C1FBC3}" type="pres">
      <dgm:prSet presAssocID="{2F21CA34-5C4D-473E-8D47-6E50D127AC48}" presName="spNode" presStyleCnt="0"/>
      <dgm:spPr/>
    </dgm:pt>
    <dgm:pt modelId="{78C618B0-21F8-40AF-ADB0-8935012B79E1}" type="pres">
      <dgm:prSet presAssocID="{3E605918-EBB5-4F34-A4F3-EF4714A07A9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BBC750E-DCF8-419C-A664-39AE749856A0}" type="pres">
      <dgm:prSet presAssocID="{F19E8F2C-E552-4275-8392-73597E684E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CE7BF-D69E-4B2D-9774-18E2FE4536EB}" type="pres">
      <dgm:prSet presAssocID="{F19E8F2C-E552-4275-8392-73597E684E70}" presName="spNode" presStyleCnt="0"/>
      <dgm:spPr/>
    </dgm:pt>
    <dgm:pt modelId="{0E7A3019-839A-42C2-B8F8-46769A3B126C}" type="pres">
      <dgm:prSet presAssocID="{6EC04A65-94CC-47C2-A841-89153A72383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E46ECA2-F527-4A74-B866-296439CF54D3}" type="pres">
      <dgm:prSet presAssocID="{23298939-A97A-48B7-A646-88EF8F5041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588D0-37DB-47A2-A2F1-F5B2219C2F93}" type="pres">
      <dgm:prSet presAssocID="{23298939-A97A-48B7-A646-88EF8F5041E7}" presName="spNode" presStyleCnt="0"/>
      <dgm:spPr/>
    </dgm:pt>
    <dgm:pt modelId="{C5CE2735-529C-4A91-B7AE-842C179B9797}" type="pres">
      <dgm:prSet presAssocID="{51F98582-85EC-491D-802F-EA1EAB3F60C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614D27C-9DB7-462B-9FFE-492CF70D2AFD}" type="pres">
      <dgm:prSet presAssocID="{F9B3DE62-C58A-4986-BA79-DE5896F71F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B4D3C-014A-4652-A76E-2F41B920F43D}" type="pres">
      <dgm:prSet presAssocID="{F9B3DE62-C58A-4986-BA79-DE5896F71F37}" presName="spNode" presStyleCnt="0"/>
      <dgm:spPr/>
    </dgm:pt>
    <dgm:pt modelId="{6FE18977-ADBF-4A5F-AE5C-3A7C8190B153}" type="pres">
      <dgm:prSet presAssocID="{E6D9B644-62CC-4D66-BAD8-74DAEB50AC8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16F74E1-F8F0-4FAB-A7F9-15ADD1B036E1}" type="presOf" srcId="{51F98582-85EC-491D-802F-EA1EAB3F60C3}" destId="{C5CE2735-529C-4A91-B7AE-842C179B9797}" srcOrd="0" destOrd="0" presId="urn:microsoft.com/office/officeart/2005/8/layout/cycle6"/>
    <dgm:cxn modelId="{25351B0B-366B-4387-A370-F662BB1F689E}" type="presOf" srcId="{F9B3DE62-C58A-4986-BA79-DE5896F71F37}" destId="{A614D27C-9DB7-462B-9FFE-492CF70D2AFD}" srcOrd="0" destOrd="0" presId="urn:microsoft.com/office/officeart/2005/8/layout/cycle6"/>
    <dgm:cxn modelId="{221B6E57-C7E6-41FA-9261-512FC3154C03}" type="presOf" srcId="{E6D9B644-62CC-4D66-BAD8-74DAEB50AC81}" destId="{6FE18977-ADBF-4A5F-AE5C-3A7C8190B153}" srcOrd="0" destOrd="0" presId="urn:microsoft.com/office/officeart/2005/8/layout/cycle6"/>
    <dgm:cxn modelId="{E5D974B1-4257-45FE-876F-C5D356A24F31}" srcId="{03347F8B-4C1F-4C47-BDBD-5900FCFF7D12}" destId="{F19E8F2C-E552-4275-8392-73597E684E70}" srcOrd="1" destOrd="0" parTransId="{1E810101-C8ED-4F5A-B863-0415B759BF89}" sibTransId="{6EC04A65-94CC-47C2-A841-89153A723833}"/>
    <dgm:cxn modelId="{B56DC9E4-762F-4027-AB7B-1F14EA368F34}" srcId="{03347F8B-4C1F-4C47-BDBD-5900FCFF7D12}" destId="{F9B3DE62-C58A-4986-BA79-DE5896F71F37}" srcOrd="3" destOrd="0" parTransId="{4A4269FE-1DD4-440F-A8B9-DB9BC9BE3CBE}" sibTransId="{E6D9B644-62CC-4D66-BAD8-74DAEB50AC81}"/>
    <dgm:cxn modelId="{4713C42E-E590-43F5-9A39-2F200C43C0E8}" type="presOf" srcId="{6EC04A65-94CC-47C2-A841-89153A723833}" destId="{0E7A3019-839A-42C2-B8F8-46769A3B126C}" srcOrd="0" destOrd="0" presId="urn:microsoft.com/office/officeart/2005/8/layout/cycle6"/>
    <dgm:cxn modelId="{159D3D49-40CA-446D-B24E-F4568FFC527E}" type="presOf" srcId="{3E605918-EBB5-4F34-A4F3-EF4714A07A9E}" destId="{78C618B0-21F8-40AF-ADB0-8935012B79E1}" srcOrd="0" destOrd="0" presId="urn:microsoft.com/office/officeart/2005/8/layout/cycle6"/>
    <dgm:cxn modelId="{2813433B-9A59-4062-98C7-9B7D4666D79F}" srcId="{03347F8B-4C1F-4C47-BDBD-5900FCFF7D12}" destId="{2F21CA34-5C4D-473E-8D47-6E50D127AC48}" srcOrd="0" destOrd="0" parTransId="{CB02693E-D4A4-42F3-AD45-F37CCD7AFFA5}" sibTransId="{3E605918-EBB5-4F34-A4F3-EF4714A07A9E}"/>
    <dgm:cxn modelId="{C582818D-3B0F-44AE-B0FA-723751E4182F}" type="presOf" srcId="{23298939-A97A-48B7-A646-88EF8F5041E7}" destId="{5E46ECA2-F527-4A74-B866-296439CF54D3}" srcOrd="0" destOrd="0" presId="urn:microsoft.com/office/officeart/2005/8/layout/cycle6"/>
    <dgm:cxn modelId="{9A568AA4-3631-49F0-B1F9-E379A8FD7416}" type="presOf" srcId="{03347F8B-4C1F-4C47-BDBD-5900FCFF7D12}" destId="{9975982F-F691-4B86-B763-086223C7790F}" srcOrd="0" destOrd="0" presId="urn:microsoft.com/office/officeart/2005/8/layout/cycle6"/>
    <dgm:cxn modelId="{C77BB753-33FD-46E8-84FA-C962B288E0D8}" srcId="{03347F8B-4C1F-4C47-BDBD-5900FCFF7D12}" destId="{23298939-A97A-48B7-A646-88EF8F5041E7}" srcOrd="2" destOrd="0" parTransId="{8F0C1D13-5A0D-444C-8CB7-6615D096106B}" sibTransId="{51F98582-85EC-491D-802F-EA1EAB3F60C3}"/>
    <dgm:cxn modelId="{A18B554E-B710-42A8-8A4D-797758571B47}" type="presOf" srcId="{F19E8F2C-E552-4275-8392-73597E684E70}" destId="{2BBC750E-DCF8-419C-A664-39AE749856A0}" srcOrd="0" destOrd="0" presId="urn:microsoft.com/office/officeart/2005/8/layout/cycle6"/>
    <dgm:cxn modelId="{0888131A-A25E-4CDD-8ED2-6349FFE2F076}" type="presOf" srcId="{2F21CA34-5C4D-473E-8D47-6E50D127AC48}" destId="{AB3174E7-28C2-4F23-AF1B-4AE4E6AA2760}" srcOrd="0" destOrd="0" presId="urn:microsoft.com/office/officeart/2005/8/layout/cycle6"/>
    <dgm:cxn modelId="{FB6F9D4F-F7DE-4CBF-982E-5E6DAB768D49}" type="presParOf" srcId="{9975982F-F691-4B86-B763-086223C7790F}" destId="{AB3174E7-28C2-4F23-AF1B-4AE4E6AA2760}" srcOrd="0" destOrd="0" presId="urn:microsoft.com/office/officeart/2005/8/layout/cycle6"/>
    <dgm:cxn modelId="{0B47605E-F875-4DE3-931B-311FF850D5AA}" type="presParOf" srcId="{9975982F-F691-4B86-B763-086223C7790F}" destId="{42B0D1B7-A9DE-4230-B1F5-E68DA6C1FBC3}" srcOrd="1" destOrd="0" presId="urn:microsoft.com/office/officeart/2005/8/layout/cycle6"/>
    <dgm:cxn modelId="{5F154768-0E9D-40A4-9FE9-D433D5953FFD}" type="presParOf" srcId="{9975982F-F691-4B86-B763-086223C7790F}" destId="{78C618B0-21F8-40AF-ADB0-8935012B79E1}" srcOrd="2" destOrd="0" presId="urn:microsoft.com/office/officeart/2005/8/layout/cycle6"/>
    <dgm:cxn modelId="{BECE6728-7302-41B6-8CEC-41521A51E93C}" type="presParOf" srcId="{9975982F-F691-4B86-B763-086223C7790F}" destId="{2BBC750E-DCF8-419C-A664-39AE749856A0}" srcOrd="3" destOrd="0" presId="urn:microsoft.com/office/officeart/2005/8/layout/cycle6"/>
    <dgm:cxn modelId="{A8B0E0E9-AEDB-448D-890F-3125E6300343}" type="presParOf" srcId="{9975982F-F691-4B86-B763-086223C7790F}" destId="{F14CE7BF-D69E-4B2D-9774-18E2FE4536EB}" srcOrd="4" destOrd="0" presId="urn:microsoft.com/office/officeart/2005/8/layout/cycle6"/>
    <dgm:cxn modelId="{366B4E4F-5225-4C6E-B1C6-EFC2C29FACBD}" type="presParOf" srcId="{9975982F-F691-4B86-B763-086223C7790F}" destId="{0E7A3019-839A-42C2-B8F8-46769A3B126C}" srcOrd="5" destOrd="0" presId="urn:microsoft.com/office/officeart/2005/8/layout/cycle6"/>
    <dgm:cxn modelId="{8A7D7000-EF23-4F56-8C00-D939DE98A446}" type="presParOf" srcId="{9975982F-F691-4B86-B763-086223C7790F}" destId="{5E46ECA2-F527-4A74-B866-296439CF54D3}" srcOrd="6" destOrd="0" presId="urn:microsoft.com/office/officeart/2005/8/layout/cycle6"/>
    <dgm:cxn modelId="{ED06438D-30B3-4B3D-8A46-545FD7C5B0D1}" type="presParOf" srcId="{9975982F-F691-4B86-B763-086223C7790F}" destId="{73F588D0-37DB-47A2-A2F1-F5B2219C2F93}" srcOrd="7" destOrd="0" presId="urn:microsoft.com/office/officeart/2005/8/layout/cycle6"/>
    <dgm:cxn modelId="{EEF44978-860D-47E0-B7EF-F48F3EF2301B}" type="presParOf" srcId="{9975982F-F691-4B86-B763-086223C7790F}" destId="{C5CE2735-529C-4A91-B7AE-842C179B9797}" srcOrd="8" destOrd="0" presId="urn:microsoft.com/office/officeart/2005/8/layout/cycle6"/>
    <dgm:cxn modelId="{8452ED55-D868-404B-A50E-34B076F3A4F6}" type="presParOf" srcId="{9975982F-F691-4B86-B763-086223C7790F}" destId="{A614D27C-9DB7-462B-9FFE-492CF70D2AFD}" srcOrd="9" destOrd="0" presId="urn:microsoft.com/office/officeart/2005/8/layout/cycle6"/>
    <dgm:cxn modelId="{426BE7A6-4636-47E5-97FA-784DC3D1C0C5}" type="presParOf" srcId="{9975982F-F691-4B86-B763-086223C7790F}" destId="{7DAB4D3C-014A-4652-A76E-2F41B920F43D}" srcOrd="10" destOrd="0" presId="urn:microsoft.com/office/officeart/2005/8/layout/cycle6"/>
    <dgm:cxn modelId="{6FBA5046-1780-46F5-9750-465CC86A442B}" type="presParOf" srcId="{9975982F-F691-4B86-B763-086223C7790F}" destId="{6FE18977-ADBF-4A5F-AE5C-3A7C8190B15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74E7-28C2-4F23-AF1B-4AE4E6AA2760}">
      <dsp:nvSpPr>
        <dsp:cNvPr id="0" name=""/>
        <dsp:cNvSpPr/>
      </dsp:nvSpPr>
      <dsp:spPr>
        <a:xfrm>
          <a:off x="4331258" y="3851"/>
          <a:ext cx="2265006" cy="1472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UČITELJ o </a:t>
          </a:r>
          <a:r>
            <a:rPr lang="en-US" sz="1500" kern="1200" dirty="0" err="1" smtClean="0"/>
            <a:t>neprihvatljivom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ponašanju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obaviještava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razrednika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4403128" y="75721"/>
        <a:ext cx="2121266" cy="1328514"/>
      </dsp:txXfrm>
    </dsp:sp>
    <dsp:sp modelId="{78C618B0-21F8-40AF-ADB0-8935012B79E1}">
      <dsp:nvSpPr>
        <dsp:cNvPr id="0" name=""/>
        <dsp:cNvSpPr/>
      </dsp:nvSpPr>
      <dsp:spPr>
        <a:xfrm>
          <a:off x="3031840" y="739979"/>
          <a:ext cx="4863843" cy="4863843"/>
        </a:xfrm>
        <a:custGeom>
          <a:avLst/>
          <a:gdLst/>
          <a:ahLst/>
          <a:cxnLst/>
          <a:rect l="0" t="0" r="0" b="0"/>
          <a:pathLst>
            <a:path>
              <a:moveTo>
                <a:pt x="3580734" y="288449"/>
              </a:moveTo>
              <a:arcTo wR="2431921" hR="2431921" stAng="17891368" swAng="26253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C750E-DCF8-419C-A664-39AE749856A0}">
      <dsp:nvSpPr>
        <dsp:cNvPr id="0" name=""/>
        <dsp:cNvSpPr/>
      </dsp:nvSpPr>
      <dsp:spPr>
        <a:xfrm>
          <a:off x="6763180" y="2435773"/>
          <a:ext cx="2265006" cy="1472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RAZREDNIK </a:t>
          </a:r>
          <a:r>
            <a:rPr lang="en-US" sz="1500" kern="1200" dirty="0" err="1" smtClean="0"/>
            <a:t>razgovara</a:t>
          </a:r>
          <a:r>
            <a:rPr lang="en-US" sz="1500" kern="1200" dirty="0" smtClean="0"/>
            <a:t> s </a:t>
          </a:r>
          <a:r>
            <a:rPr lang="en-US" sz="1500" kern="1200" dirty="0" err="1" smtClean="0"/>
            <a:t>učenikom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potrebi</a:t>
          </a:r>
          <a:r>
            <a:rPr lang="en-US" sz="1500" kern="1200" dirty="0" smtClean="0"/>
            <a:t> i </a:t>
          </a:r>
          <a:r>
            <a:rPr lang="en-US" sz="1500" kern="1200" dirty="0" err="1" smtClean="0"/>
            <a:t>roditeljom</a:t>
          </a:r>
          <a:r>
            <a:rPr lang="en-US" sz="1500" kern="1200" dirty="0" smtClean="0"/>
            <a:t>; </a:t>
          </a:r>
          <a:r>
            <a:rPr lang="en-US" sz="1500" kern="1200" dirty="0" err="1" smtClean="0"/>
            <a:t>obaviještava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stručnu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službu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6835050" y="2507643"/>
        <a:ext cx="2121266" cy="1328514"/>
      </dsp:txXfrm>
    </dsp:sp>
    <dsp:sp modelId="{0E7A3019-839A-42C2-B8F8-46769A3B126C}">
      <dsp:nvSpPr>
        <dsp:cNvPr id="0" name=""/>
        <dsp:cNvSpPr/>
      </dsp:nvSpPr>
      <dsp:spPr>
        <a:xfrm>
          <a:off x="3031840" y="739979"/>
          <a:ext cx="4863843" cy="4863843"/>
        </a:xfrm>
        <a:custGeom>
          <a:avLst/>
          <a:gdLst/>
          <a:ahLst/>
          <a:cxnLst/>
          <a:rect l="0" t="0" r="0" b="0"/>
          <a:pathLst>
            <a:path>
              <a:moveTo>
                <a:pt x="4744100" y="3185627"/>
              </a:moveTo>
              <a:arcTo wR="2431921" hR="2431921" stAng="1083272" swAng="26253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6ECA2-F527-4A74-B866-296439CF54D3}">
      <dsp:nvSpPr>
        <dsp:cNvPr id="0" name=""/>
        <dsp:cNvSpPr/>
      </dsp:nvSpPr>
      <dsp:spPr>
        <a:xfrm>
          <a:off x="4331258" y="4867695"/>
          <a:ext cx="2265006" cy="1472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STRUČNA SLUŽBA </a:t>
          </a:r>
          <a:r>
            <a:rPr lang="en-US" sz="1500" kern="1200" dirty="0" err="1" smtClean="0"/>
            <a:t>razgovara</a:t>
          </a:r>
          <a:r>
            <a:rPr lang="en-US" sz="1500" kern="1200" dirty="0" smtClean="0"/>
            <a:t> s </a:t>
          </a:r>
          <a:r>
            <a:rPr lang="en-US" sz="1500" kern="1200" dirty="0" err="1" smtClean="0"/>
            <a:t>učenikom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potrebi</a:t>
          </a:r>
          <a:r>
            <a:rPr lang="en-US" sz="1500" kern="1200" dirty="0" smtClean="0"/>
            <a:t> i </a:t>
          </a:r>
          <a:r>
            <a:rPr lang="en-US" sz="1500" kern="1200" dirty="0" err="1" smtClean="0"/>
            <a:t>roditeljom</a:t>
          </a:r>
          <a:r>
            <a:rPr lang="en-US" sz="1500" kern="1200" dirty="0" smtClean="0"/>
            <a:t>; </a:t>
          </a:r>
          <a:r>
            <a:rPr lang="en-US" sz="1500" kern="1200" dirty="0" err="1" smtClean="0"/>
            <a:t>poduzima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pedagoške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mjere</a:t>
          </a:r>
          <a:r>
            <a:rPr lang="en-US" sz="1500" kern="1200" dirty="0" smtClean="0"/>
            <a:t> u </a:t>
          </a:r>
          <a:r>
            <a:rPr lang="en-US" sz="1500" kern="1200" dirty="0" err="1" smtClean="0"/>
            <a:t>suradnji</a:t>
          </a:r>
          <a:r>
            <a:rPr lang="en-US" sz="1500" kern="1200" dirty="0" smtClean="0"/>
            <a:t> s </a:t>
          </a:r>
          <a:r>
            <a:rPr lang="en-US" sz="1500" kern="1200" dirty="0" err="1" smtClean="0"/>
            <a:t>učiteljem</a:t>
          </a:r>
          <a:r>
            <a:rPr lang="en-US" sz="1500" kern="1200" dirty="0" smtClean="0"/>
            <a:t> i </a:t>
          </a:r>
          <a:r>
            <a:rPr lang="en-US" sz="1500" kern="1200" dirty="0" err="1" smtClean="0"/>
            <a:t>razrednikom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4403128" y="4939565"/>
        <a:ext cx="2121266" cy="1328514"/>
      </dsp:txXfrm>
    </dsp:sp>
    <dsp:sp modelId="{C5CE2735-529C-4A91-B7AE-842C179B9797}">
      <dsp:nvSpPr>
        <dsp:cNvPr id="0" name=""/>
        <dsp:cNvSpPr/>
      </dsp:nvSpPr>
      <dsp:spPr>
        <a:xfrm>
          <a:off x="3031840" y="739979"/>
          <a:ext cx="4863843" cy="4863843"/>
        </a:xfrm>
        <a:custGeom>
          <a:avLst/>
          <a:gdLst/>
          <a:ahLst/>
          <a:cxnLst/>
          <a:rect l="0" t="0" r="0" b="0"/>
          <a:pathLst>
            <a:path>
              <a:moveTo>
                <a:pt x="1283109" y="4575394"/>
              </a:moveTo>
              <a:arcTo wR="2431921" hR="2431921" stAng="7091368" swAng="26253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4D27C-9DB7-462B-9FFE-492CF70D2AFD}">
      <dsp:nvSpPr>
        <dsp:cNvPr id="0" name=""/>
        <dsp:cNvSpPr/>
      </dsp:nvSpPr>
      <dsp:spPr>
        <a:xfrm>
          <a:off x="1899336" y="2435773"/>
          <a:ext cx="2265006" cy="1472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RAVNATELJ</a:t>
          </a:r>
          <a:endParaRPr lang="en-US" sz="1500" kern="1200" dirty="0"/>
        </a:p>
      </dsp:txBody>
      <dsp:txXfrm>
        <a:off x="1971206" y="2507643"/>
        <a:ext cx="2121266" cy="1328514"/>
      </dsp:txXfrm>
    </dsp:sp>
    <dsp:sp modelId="{6FE18977-ADBF-4A5F-AE5C-3A7C8190B153}">
      <dsp:nvSpPr>
        <dsp:cNvPr id="0" name=""/>
        <dsp:cNvSpPr/>
      </dsp:nvSpPr>
      <dsp:spPr>
        <a:xfrm>
          <a:off x="3031840" y="739979"/>
          <a:ext cx="4863843" cy="4863843"/>
        </a:xfrm>
        <a:custGeom>
          <a:avLst/>
          <a:gdLst/>
          <a:ahLst/>
          <a:cxnLst/>
          <a:rect l="0" t="0" r="0" b="0"/>
          <a:pathLst>
            <a:path>
              <a:moveTo>
                <a:pt x="119742" y="1678215"/>
              </a:moveTo>
              <a:arcTo wR="2431921" hR="2431921" stAng="11883272" swAng="26253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5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01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9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6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59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5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2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8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9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34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7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oo.hr/UserDocsImages/upravljanje_razredom_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DF67AB6-BF2F-481A-BE4F-9A8437CE1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7" r="-2" b="1082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UPRAVLJANJE RAZREDOM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Dijana</a:t>
            </a:r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Držaić</a:t>
            </a:r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1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pedagoginja</a:t>
            </a:r>
            <a:endParaRPr lang="en-US" sz="1800" dirty="0" err="1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EVIDENCIJA NEPRIHVATLJIVOG PONAŠANJA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3FAAC-2A7C-4AA8-BB9B-8A0ED5DB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79531"/>
            <a:ext cx="10353762" cy="4684576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bilješke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u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svom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predmetu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u e-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dnevniku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upisivati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ako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učenik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nije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napisao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zadaću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nosio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školski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pribor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i sl.</a:t>
            </a: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napomene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u DNEVNIKU RADA u e-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dnevniku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upisivati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ako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se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učenik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neprihvatljivo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ponašao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prema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učiteljici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i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učenicima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</a:t>
            </a: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Samo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evidencija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u e-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dnevniku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o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neprihvatljivom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ponašanju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može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dovesti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do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pedagoških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mjera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Pedagoške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mjere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utječu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vladanje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: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uzorno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dobro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i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loše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0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01114"/>
              </p:ext>
            </p:extLst>
          </p:nvPr>
        </p:nvGraphicFramePr>
        <p:xfrm>
          <a:off x="725214" y="246185"/>
          <a:ext cx="10927524" cy="634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5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806262"/>
            <a:ext cx="10353762" cy="3767959"/>
          </a:xfrm>
        </p:spPr>
        <p:txBody>
          <a:bodyPr/>
          <a:lstStyle/>
          <a:p>
            <a:r>
              <a:rPr lang="en-US" dirty="0" err="1" smtClean="0"/>
              <a:t>Pedagoške</a:t>
            </a:r>
            <a:r>
              <a:rPr lang="en-US" dirty="0" smtClean="0"/>
              <a:t> </a:t>
            </a:r>
            <a:r>
              <a:rPr lang="en-US" dirty="0" err="1" smtClean="0"/>
              <a:t>mjere</a:t>
            </a:r>
            <a:r>
              <a:rPr lang="en-US" dirty="0" smtClean="0"/>
              <a:t> </a:t>
            </a:r>
            <a:r>
              <a:rPr lang="en-US" dirty="0" err="1" smtClean="0"/>
              <a:t>dodjeljuju</a:t>
            </a:r>
            <a:r>
              <a:rPr lang="en-US" dirty="0" smtClean="0"/>
              <a:t> se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neprihvatljivog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Opomena</a:t>
            </a:r>
            <a:endParaRPr lang="en-US" dirty="0" smtClean="0"/>
          </a:p>
          <a:p>
            <a:pPr lvl="1"/>
            <a:r>
              <a:rPr lang="en-US" dirty="0" err="1" smtClean="0"/>
              <a:t>Ukor</a:t>
            </a:r>
            <a:endParaRPr lang="en-US" dirty="0" smtClean="0"/>
          </a:p>
          <a:p>
            <a:pPr lvl="1"/>
            <a:r>
              <a:rPr lang="en-US" dirty="0" err="1" smtClean="0"/>
              <a:t>Strogi</a:t>
            </a:r>
            <a:r>
              <a:rPr lang="en-US" dirty="0" smtClean="0"/>
              <a:t> </a:t>
            </a:r>
            <a:r>
              <a:rPr lang="en-US" dirty="0" err="1" smtClean="0"/>
              <a:t>ukor</a:t>
            </a:r>
            <a:endParaRPr lang="en-US" dirty="0" smtClean="0"/>
          </a:p>
          <a:p>
            <a:pPr lvl="1"/>
            <a:r>
              <a:rPr lang="en-US" dirty="0" err="1" smtClean="0"/>
              <a:t>Preseljenje</a:t>
            </a:r>
            <a:r>
              <a:rPr lang="en-US" dirty="0" smtClean="0"/>
              <a:t> u </a:t>
            </a:r>
            <a:r>
              <a:rPr lang="en-US" dirty="0" err="1" smtClean="0"/>
              <a:t>drugu</a:t>
            </a:r>
            <a:r>
              <a:rPr lang="en-US" dirty="0" smtClean="0"/>
              <a:t> </a:t>
            </a:r>
            <a:r>
              <a:rPr lang="en-US" dirty="0" err="1" smtClean="0"/>
              <a:t>školu</a:t>
            </a:r>
            <a:endParaRPr lang="en-US" dirty="0"/>
          </a:p>
          <a:p>
            <a:pPr marL="450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83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Brain gym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2" y="2606323"/>
            <a:ext cx="5347884" cy="401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749610"/>
            <a:ext cx="3298063" cy="440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56" y="749609"/>
            <a:ext cx="3261213" cy="44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15937"/>
          <a:stretch/>
        </p:blipFill>
        <p:spPr bwMode="auto">
          <a:xfrm>
            <a:off x="6535711" y="-10839"/>
            <a:ext cx="4706911" cy="6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5" y="1692864"/>
            <a:ext cx="5588755" cy="34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1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0D279-3A55-41C1-8DCF-E08B8B71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Literatura</a:t>
            </a:r>
            <a:endParaRPr lang="en-US" sz="4800" dirty="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460F2-112E-480A-BAD1-C85DB913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Agencija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za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strukovno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obrazovanje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obrazovanje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odraslih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Upravljanje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razredom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 British Council. (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hlinkClick r:id="rId2"/>
              </a:rPr>
              <a:t>https://www.asoo.hr/UserDocsImages/upravljanje_razredom_1.pdf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)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Chelsom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Gossen, D. (1994)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Restitucija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-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preobrazba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školske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discipline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 Zagreb: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Alinea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</a:t>
            </a:r>
            <a:endParaRPr lang="en-US" dirty="0"/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Kyriacou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, C. (1997) 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Temeljna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nastavna</a:t>
            </a:r>
            <a:r>
              <a:rPr lang="en-US" i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i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umijeća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 Zagreb: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Educa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.</a:t>
            </a:r>
          </a:p>
          <a:p>
            <a:pPr indent="-305435"/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Pravilnik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o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kriterijima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za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izricanje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pedagoških</a:t>
            </a:r>
            <a:r>
              <a:rPr lang="en-US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mjera</a:t>
            </a:r>
            <a:endParaRPr lang="en-US" dirty="0"/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52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47C14-2BCE-434B-A3B9-C69F2CA2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6834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STILOVI UPRAVLJANJA RAZREDOM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233FDA-AC87-4C4C-866F-DB7EF3BDBBE9}"/>
              </a:ext>
            </a:extLst>
          </p:cNvPr>
          <p:cNvSpPr/>
          <p:nvPr/>
        </p:nvSpPr>
        <p:spPr>
          <a:xfrm>
            <a:off x="864618" y="2180146"/>
            <a:ext cx="2587923" cy="1984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AUTORITARNI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09F9CB-6345-4550-9E8B-9F0BC5554E3D}"/>
              </a:ext>
            </a:extLst>
          </p:cNvPr>
          <p:cNvSpPr/>
          <p:nvPr/>
        </p:nvSpPr>
        <p:spPr>
          <a:xfrm>
            <a:off x="4860626" y="2179248"/>
            <a:ext cx="2587923" cy="19840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PERMISIVNI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13F2C0-10D3-480C-B15A-E4249B21EB1E}"/>
              </a:ext>
            </a:extLst>
          </p:cNvPr>
          <p:cNvSpPr/>
          <p:nvPr/>
        </p:nvSpPr>
        <p:spPr>
          <a:xfrm>
            <a:off x="8698483" y="2178349"/>
            <a:ext cx="2573546" cy="19840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AUTORITATIVNI/ DEMOKRATSKI</a:t>
            </a:r>
          </a:p>
        </p:txBody>
      </p:sp>
      <p:pic>
        <p:nvPicPr>
          <p:cNvPr id="12" name="Picture 12" descr="A picture containing room, table, shirt&#10;&#10;Description automatically generated">
            <a:extLst>
              <a:ext uri="{FF2B5EF4-FFF2-40B4-BE49-F238E27FC236}">
                <a16:creationId xmlns:a16="http://schemas.microsoft.com/office/drawing/2014/main" xmlns="" id="{52130DE5-FA00-43E7-85CB-5330FBF3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81" y="4159528"/>
            <a:ext cx="2743200" cy="2449585"/>
          </a:xfrm>
          <a:prstGeom prst="rect">
            <a:avLst/>
          </a:prstGeom>
        </p:spPr>
      </p:pic>
      <p:pic>
        <p:nvPicPr>
          <p:cNvPr id="13" name="Picture 13" descr="A picture containing table, room&#10;&#10;Description automatically generated">
            <a:extLst>
              <a:ext uri="{FF2B5EF4-FFF2-40B4-BE49-F238E27FC236}">
                <a16:creationId xmlns:a16="http://schemas.microsoft.com/office/drawing/2014/main" xmlns="" id="{C392B70A-A14F-42B1-984C-36701ABB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10" y="4167963"/>
            <a:ext cx="2743200" cy="2662754"/>
          </a:xfrm>
          <a:prstGeom prst="rect">
            <a:avLst/>
          </a:prstGeom>
        </p:spPr>
      </p:pic>
      <p:pic>
        <p:nvPicPr>
          <p:cNvPr id="14" name="Picture 14" descr="A picture containing room, clock&#10;&#10;Description automatically generated">
            <a:extLst>
              <a:ext uri="{FF2B5EF4-FFF2-40B4-BE49-F238E27FC236}">
                <a16:creationId xmlns:a16="http://schemas.microsoft.com/office/drawing/2014/main" xmlns="" id="{497B5E8B-8657-4536-8763-0F77C56CE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834" y="4187762"/>
            <a:ext cx="2196861" cy="24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A8C01-4983-4840-BF96-D1C60A86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UPITNIK:</a:t>
            </a:r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840645-B2F1-43DE-BE65-84B9F1D01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74526"/>
            <a:ext cx="4856841" cy="4815991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sljedećih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12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pitanja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saznajte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više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o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vlastitome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upravljanja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razredom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 </a:t>
            </a:r>
            <a:endParaRPr lang="en-US" dirty="0" err="1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Koraci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jednostavni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:</a:t>
            </a:r>
            <a:endParaRPr lang="en-US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•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Svaku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tvrdnju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pažljivo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pročitajte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•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Svoj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oblikovan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osnovu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niže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navedene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ljestvice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napišite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list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papira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• Na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svaki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iskaz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temelju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stvarne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ili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zamišljene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situacije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u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učionici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•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Zatim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slijedite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upute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bodovanje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u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nastavku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 Ne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može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jednostavnije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!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7A6AC-5DB3-446A-A922-896CE6BA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774527"/>
            <a:ext cx="4856841" cy="4686596"/>
          </a:xfrm>
        </p:spPr>
        <p:txBody>
          <a:bodyPr>
            <a:normAutofit/>
          </a:bodyPr>
          <a:lstStyle/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1 =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uopće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se ne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slažem</a:t>
            </a:r>
            <a:endParaRPr lang="en-US" dirty="0" err="1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2 = ne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slažem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se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3 =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neutralno</a:t>
            </a:r>
            <a:endParaRPr lang="en-US" dirty="0" err="1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4 =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slažem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se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5 =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apsolutno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se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slažem</a:t>
            </a:r>
            <a:endParaRPr lang="en-US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69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3D9BD5-A493-4B97-963D-60135D533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F759AF4-E342-4E60-8A32-C44A328F2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9B2805-6469-407A-A68A-BB85AC8A8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DA861-520F-48A7-909C-68BD369C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520050"/>
            <a:ext cx="6025645" cy="5835664"/>
          </a:xfrm>
          <a:effectLst/>
        </p:spPr>
        <p:txBody>
          <a:bodyPr anchor="ctr">
            <a:normAutofit/>
          </a:bodyPr>
          <a:lstStyle/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1. Ako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ometa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sat, bez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raspravljanja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biva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kažnjen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2. U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učionici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mora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tiho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kako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bi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učenici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mogli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3.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Brinem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o tome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što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kako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moji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učenici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4. Ne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želim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koriti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jer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bi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ih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to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moglo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povrijediti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5.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Uvijek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pokušavam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objasniti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razloge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svojih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pravila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odluka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6.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Neću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prihvatiti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ispriku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od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koji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zakasnio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7.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Emocionalno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blagostanje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mojih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učenika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važnije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je od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kontrole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nad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učionicom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8. Moji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učenici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znaju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da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moje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predavanje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mogu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prekinuti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ako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imaju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relevantno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1700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pitanje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lnSpc>
                <a:spcPct val="90000"/>
              </a:lnSpc>
              <a:buNone/>
            </a:pP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9. Ako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traži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prolaz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uvijek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mu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ispunim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7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želju</a:t>
            </a:r>
            <a:r>
              <a:rPr lang="en-US" sz="17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17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13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3D9BD5-A493-4B97-963D-60135D533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F759AF4-E342-4E60-8A32-C44A328F2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49B2805-6469-407A-A68A-BB85AC8A8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7E2DBD-027E-47AA-8961-83334515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563182"/>
            <a:ext cx="6025645" cy="5878796"/>
          </a:xfrm>
          <a:effectLst/>
        </p:spPr>
        <p:txBody>
          <a:bodyPr anchor="ctr">
            <a:normAutofit/>
          </a:bodyPr>
          <a:lstStyle/>
          <a:p>
            <a:pPr indent="-305435">
              <a:buNone/>
            </a:pPr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Za </a:t>
            </a:r>
            <a:r>
              <a:rPr lang="en-US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bodovanje</a:t>
            </a:r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upitnika</a:t>
            </a:r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: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Zbrojite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svoje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izjave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1, 2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6. To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vaš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autoritarni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Zbrojite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svoje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izjave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3, 5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8. To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vaš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autoritativni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/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demokratski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Zbrojite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svoje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izjave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4, 7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9. To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vaš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permisivni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Najviši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vaš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upravljanja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razredom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svaki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upravljanja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može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u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rasponu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od 3 do 15.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Visok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rezultat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ukazuje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snažnu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sklonost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tom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određenom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stilu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30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A7CB5-7F43-4E97-9C6D-59897341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POŽELJNE OSOBINE UČITELJA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E3E48-3AF2-4DEF-839A-54CCE704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Dosljednost</a:t>
            </a:r>
            <a:endParaRPr lang="en-US" dirty="0" err="1"/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Pozitivnost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Emocionalna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stabilnost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Učinkovita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komunikacija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1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2ECA6-C9F4-4EF3-8870-4F2153B4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NEVERBALNA KOMUNIKACIJA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DBE49-901F-460A-9D5C-18517438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Osmijeh</a:t>
            </a:r>
            <a:endParaRPr lang="en-US" dirty="0" err="1"/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Kontakt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očima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Paralingvistička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komunikacija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- 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ton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glasa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brzina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govora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naglašavanje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pojedinih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riječi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Izraz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lica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Položaj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tijela</a:t>
            </a:r>
          </a:p>
          <a:p>
            <a:pPr indent="-305435"/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Kimanje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glavom</a:t>
            </a:r>
          </a:p>
        </p:txBody>
      </p:sp>
    </p:spTree>
    <p:extLst>
      <p:ext uri="{BB962C8B-B14F-4D97-AF65-F5344CB8AC3E}">
        <p14:creationId xmlns:p14="http://schemas.microsoft.com/office/powerpoint/2010/main" val="100048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2ECA6-C9F4-4EF3-8870-4F2153B4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NASTAVNA UMIJEĆA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DBE49-901F-460A-9D5C-185174382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/>
        </p:spPr>
        <p:txBody>
          <a:bodyPr anchor="ctr">
            <a:normAutofit lnSpcReduction="10000"/>
          </a:bodyPr>
          <a:lstStyle/>
          <a:p>
            <a:pPr indent="-305435"/>
            <a:r>
              <a:rPr lang="hr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Nastavna umijeća</a:t>
            </a: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su nastavničke aktivnosti koje potiču učenje (Kyriacou, Temeljna nastavna umijeća).</a:t>
            </a:r>
          </a:p>
          <a:p>
            <a:pPr indent="-305435"/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Tri su elementa nastavnih umijeća: znanje, odlučivanje i radnje/ponašanje. </a:t>
            </a:r>
            <a:endParaRPr lang="hr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777" y="2650881"/>
            <a:ext cx="4856841" cy="4031272"/>
          </a:xfrm>
        </p:spPr>
        <p:txBody>
          <a:bodyPr>
            <a:normAutofit lnSpcReduction="10000"/>
          </a:bodyPr>
          <a:lstStyle/>
          <a:p>
            <a:pPr indent="-305435" algn="just"/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Sedam je nastavnih umijeća: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1. planiranje i priprema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2. izvedba nastavnog sata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3. vođenje i tijek nastavnog sata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4. razredni ugođaj (može biti natjecateljski ili suradnički; na njega utječe stil vođenja: demokratski, autoritarni i indiferentni)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5. disciplina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6. ocjenjivanje učeničkog napretka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r>
              <a:rPr lang="hr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7. osvrt i prosudba vlastitog rada.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4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6B051A4-96A7-4A11-9DAD-063A9C577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B67B9C-9B45-4084-9BB5-187071EE9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F8B03-5034-484A-B289-521B4177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PRINCIP UPRAVLJANJA UČIONICOM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3FAAC-2A7C-4AA8-BB9B-8A0ED5DB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79531"/>
            <a:ext cx="10353762" cy="4684576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NE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kažnjavati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kritizirati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ili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ponižavati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okrivljavati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prijatelj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učenicima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biti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promatrač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(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nagrađivati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dobro, 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kažnjavati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loše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ponašanje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)</a:t>
            </a:r>
          </a:p>
          <a:p>
            <a:pPr indent="-305435"/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DA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voditeljskom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pristupu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-&gt;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ispravljanje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pogreški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nadoknađivanje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štete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-&gt;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učenik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osvještava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da je on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odgovoran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za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pogreške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da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ih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može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ispraviti</a:t>
            </a:r>
          </a:p>
          <a:p>
            <a:pPr marL="37465" indent="0" algn="ctr">
              <a:buNone/>
            </a:pP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Griješiti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normalno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to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ljudski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marL="37465" indent="0" algn="ctr">
              <a:buNone/>
            </a:pP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Što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ćeš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učiniti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da to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popraviš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? </a:t>
            </a:r>
          </a:p>
          <a:p>
            <a:pPr marL="37465" indent="0" algn="ctr">
              <a:buNone/>
            </a:pP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Lijepo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reći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“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oprosti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žao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mi je”, 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ali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što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još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možeš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 smtClean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napraviti</a:t>
            </a: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n-lt"/>
                <a:cs typeface="+mn-lt"/>
              </a:rPr>
              <a:t>?</a:t>
            </a:r>
            <a:endParaRPr lang="en-US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51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412425"/>
      </a:dk2>
      <a:lt2>
        <a:srgbClr val="E2E8E4"/>
      </a:lt2>
      <a:accent1>
        <a:srgbClr val="D51790"/>
      </a:accent1>
      <a:accent2>
        <a:srgbClr val="DD29E7"/>
      </a:accent2>
      <a:accent3>
        <a:srgbClr val="E72953"/>
      </a:accent3>
      <a:accent4>
        <a:srgbClr val="24BE15"/>
      </a:accent4>
      <a:accent5>
        <a:srgbClr val="21BC54"/>
      </a:accent5>
      <a:accent6>
        <a:srgbClr val="14BA8F"/>
      </a:accent6>
      <a:hlink>
        <a:srgbClr val="319355"/>
      </a:hlink>
      <a:folHlink>
        <a:srgbClr val="7F7F7F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327</Words>
  <Application>Microsoft Office PowerPoint</Application>
  <PresentationFormat>Custom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SlateVTI</vt:lpstr>
      <vt:lpstr>UPRAVLJANJE RAZREDOM</vt:lpstr>
      <vt:lpstr>STILOVI UPRAVLJANJA RAZREDOM</vt:lpstr>
      <vt:lpstr>UPITNIK: </vt:lpstr>
      <vt:lpstr>PowerPoint Presentation</vt:lpstr>
      <vt:lpstr>PowerPoint Presentation</vt:lpstr>
      <vt:lpstr>POŽELJNE OSOBINE UČITELJA</vt:lpstr>
      <vt:lpstr>NEVERBALNA KOMUNIKACIJA</vt:lpstr>
      <vt:lpstr>NASTAVNA UMIJEĆA</vt:lpstr>
      <vt:lpstr>PRINCIP UPRAVLJANJA UČIONICOM</vt:lpstr>
      <vt:lpstr>EVIDENCIJA NEPRIHVATLJIVOG PONAŠANJA</vt:lpstr>
      <vt:lpstr>PowerPoint Presentation</vt:lpstr>
      <vt:lpstr>PowerPoint Presentation</vt:lpstr>
      <vt:lpstr>Brain gym</vt:lpstr>
      <vt:lpstr>PowerPoint Presentation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</cp:lastModifiedBy>
  <cp:revision>224</cp:revision>
  <dcterms:created xsi:type="dcterms:W3CDTF">2020-06-29T05:00:48Z</dcterms:created>
  <dcterms:modified xsi:type="dcterms:W3CDTF">2020-07-09T12:26:56Z</dcterms:modified>
</cp:coreProperties>
</file>